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6.xml" ContentType="application/vnd.openxmlformats-officedocument.presentationml.notesSlide+xml"/>
  <Override PartName="/ppt/tags/tag6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43"/>
  </p:notesMasterIdLst>
  <p:handoutMasterIdLst>
    <p:handoutMasterId r:id="rId44"/>
  </p:handoutMasterIdLst>
  <p:sldIdLst>
    <p:sldId id="265" r:id="rId6"/>
    <p:sldId id="289" r:id="rId7"/>
    <p:sldId id="2147376815" r:id="rId8"/>
    <p:sldId id="2147376813" r:id="rId9"/>
    <p:sldId id="2147376838" r:id="rId10"/>
    <p:sldId id="2147376839" r:id="rId11"/>
    <p:sldId id="2147376816" r:id="rId12"/>
    <p:sldId id="2147376836" r:id="rId13"/>
    <p:sldId id="2147376817" r:id="rId14"/>
    <p:sldId id="2147376356" r:id="rId15"/>
    <p:sldId id="2147376825" r:id="rId16"/>
    <p:sldId id="2147376818" r:id="rId17"/>
    <p:sldId id="2147376810" r:id="rId18"/>
    <p:sldId id="2147376770" r:id="rId19"/>
    <p:sldId id="2147376824" r:id="rId20"/>
    <p:sldId id="2147376771" r:id="rId21"/>
    <p:sldId id="2147376837" r:id="rId22"/>
    <p:sldId id="2147376772" r:id="rId23"/>
    <p:sldId id="2147376773" r:id="rId24"/>
    <p:sldId id="2147376819" r:id="rId25"/>
    <p:sldId id="2147376812" r:id="rId26"/>
    <p:sldId id="2147376820" r:id="rId27"/>
    <p:sldId id="347" r:id="rId28"/>
    <p:sldId id="2147376821" r:id="rId29"/>
    <p:sldId id="2147376828" r:id="rId30"/>
    <p:sldId id="2147376827" r:id="rId31"/>
    <p:sldId id="2147376829" r:id="rId32"/>
    <p:sldId id="2147376830" r:id="rId33"/>
    <p:sldId id="2147376831" r:id="rId34"/>
    <p:sldId id="2147376832" r:id="rId35"/>
    <p:sldId id="2147376833" r:id="rId36"/>
    <p:sldId id="2147376834" r:id="rId37"/>
    <p:sldId id="2147376822" r:id="rId38"/>
    <p:sldId id="281" r:id="rId39"/>
    <p:sldId id="2147376823" r:id="rId40"/>
    <p:sldId id="293" r:id="rId41"/>
    <p:sldId id="264" r:id="rId42"/>
  </p:sldIdLst>
  <p:sldSz cx="12188825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7">
          <p15:clr>
            <a:srgbClr val="A4A3A4"/>
          </p15:clr>
        </p15:guide>
        <p15:guide id="2" pos="2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7B032-FAD6-1658-B7D6-F156AAA01FC5}" name="De La Cruz, Amaury A" initials="DA" userId="S::delacruza@coned.com::5f5b4ed5-8500-4c8c-bcde-b0276df12514" providerId="AD"/>
  <p188:author id="{1A4BCBB3-BCA7-8384-2C2F-9530E99407BD}" name="Colon, Pablo B." initials="PC" userId="S::colonp@coned.com::23f883af-5698-40c3-935c-36ca1a8633cf" providerId="AD"/>
  <p188:author id="{723B60BD-F9D5-2602-D097-6922B494C76B}" name="Krupa, Daniel P." initials="KDP" userId="S::krupad@coned.com::19bd51e0-222c-4294-9a80-2a57d4a532bf" providerId="AD"/>
  <p188:author id="{0380A6D5-DFD7-F34B-2209-9578969E8D4C}" name="jesse.patterson@icf.com" initials="je" userId="S::urn:spo:guest#jesse.patterson@icf.com::" providerId="AD"/>
  <p188:author id="{BBF1AFE6-894F-EB86-4868-55F75D39FAE7}" name="Hyde, Toby" initials="HT" userId="S::hydet@coned.com::5c70a880-a891-4e6b-98d8-024f974dbf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E8E5E6"/>
    <a:srgbClr val="E8BEFF"/>
    <a:srgbClr val="07F6F3"/>
    <a:srgbClr val="6224D6"/>
    <a:srgbClr val="F403E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44" autoAdjust="0"/>
  </p:normalViewPr>
  <p:slideViewPr>
    <p:cSldViewPr snapToGrid="0">
      <p:cViewPr varScale="1">
        <p:scale>
          <a:sx n="100" d="100"/>
          <a:sy n="100" d="100"/>
        </p:scale>
        <p:origin x="78" y="1464"/>
      </p:cViewPr>
      <p:guideLst>
        <p:guide orient="horz" pos="4197"/>
        <p:guide pos="201"/>
      </p:guideLst>
    </p:cSldViewPr>
  </p:slideViewPr>
  <p:outlineViewPr>
    <p:cViewPr>
      <p:scale>
        <a:sx n="33" d="100"/>
        <a:sy n="33" d="100"/>
      </p:scale>
      <p:origin x="0" y="-20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104" y="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1113980081151E-2"/>
          <c:y val="6.5224738087191619E-2"/>
          <c:w val="0.96163777203983769"/>
          <c:h val="0.8695505238256168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3795201081446432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EC4-498F-B464-2426FD8EBB98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EC4-498F-B464-2426FD8EBB98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EC4-498F-B464-2426FD8EBB98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EC4-498F-B464-2426FD8EBB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840</c:v>
                </c:pt>
                <c:pt idx="1">
                  <c:v>916</c:v>
                </c:pt>
                <c:pt idx="2">
                  <c:v>731</c:v>
                </c:pt>
                <c:pt idx="3">
                  <c:v>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C4-498F-B464-2426FD8EBB98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EC4-498F-B464-2426FD8EBB98}"/>
                </c:ext>
              </c:extLst>
            </c:dLbl>
            <c:dLbl>
              <c:idx val="1"/>
              <c:layout>
                <c:manualLayout>
                  <c:x val="-3.3198081888601995E-2"/>
                  <c:y val="-3.3795201081446432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EC4-498F-B464-2426FD8EBB98}"/>
                </c:ext>
              </c:extLst>
            </c:dLbl>
            <c:dLbl>
              <c:idx val="2"/>
              <c:layout>
                <c:manualLayout>
                  <c:x val="-3.3198081888601995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EC4-498F-B464-2426FD8EBB98}"/>
                </c:ext>
              </c:extLst>
            </c:dLbl>
            <c:dLbl>
              <c:idx val="3"/>
              <c:layout>
                <c:manualLayout>
                  <c:x val="-3.3198081888601995E-2"/>
                  <c:y val="-3.3795201081446432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EC4-498F-B464-2426FD8EBB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130</c:v>
                </c:pt>
                <c:pt idx="1">
                  <c:v>63</c:v>
                </c:pt>
                <c:pt idx="2">
                  <c:v>42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C4-498F-B464-2426FD8EBB9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C4-498F-B464-2426FD8EBB98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356694946514201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EC4-498F-B464-2426FD8EBB98}"/>
                </c:ext>
              </c:extLst>
            </c:dLbl>
            <c:dLbl>
              <c:idx val="1"/>
              <c:layout>
                <c:manualLayout>
                  <c:x val="-3.3198081888601995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EC4-498F-B464-2426FD8EBB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78</c:v>
                </c:pt>
                <c:pt idx="1">
                  <c:v>61</c:v>
                </c:pt>
                <c:pt idx="2">
                  <c:v>42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EC4-498F-B464-2426FD8EB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1141231"/>
        <c:axId val="1"/>
      </c:barChart>
      <c:catAx>
        <c:axId val="8711412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57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871141231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84401850627893E-2"/>
          <c:y val="1.9424729174449009E-2"/>
          <c:w val="0.96563119629874417"/>
          <c:h val="0.961150541651102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11641922</c:v>
                </c:pt>
                <c:pt idx="1">
                  <c:v>10304196</c:v>
                </c:pt>
                <c:pt idx="2">
                  <c:v>10991430</c:v>
                </c:pt>
                <c:pt idx="3">
                  <c:v>9342288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8-4E35-815E-AAA186FD8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5255343"/>
        <c:axId val="1"/>
      </c:barChart>
      <c:catAx>
        <c:axId val="1352553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64192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52553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53EA7-74FF-49EB-9D6A-52FA18AF963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FBEAB-9772-4146-B12A-87861F4E24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 Edison has renamed their Electric Vehicle Charging Capacity map to the Electrification Capacity map to account for the visualization of available hosting capacity for heat electrification, </a:t>
          </a:r>
          <a:r>
            <a:rPr lang="en-US" b="1">
              <a:solidFill>
                <a:schemeClr val="accent1"/>
              </a:solidFill>
            </a:rPr>
            <a:t>in addition </a:t>
          </a:r>
          <a:r>
            <a:rPr lang="en-US"/>
            <a:t>to the visualization of available hosting capacity for potential electric vehicle charging sites.</a:t>
          </a:r>
        </a:p>
      </dgm:t>
    </dgm:pt>
    <dgm:pt modelId="{3383FF4E-167D-48C4-92BD-D73B92A7505F}" type="parTrans" cxnId="{A4A7F8B1-DD04-40FD-B6A1-A5AB1D6630BB}">
      <dgm:prSet/>
      <dgm:spPr/>
      <dgm:t>
        <a:bodyPr/>
        <a:lstStyle/>
        <a:p>
          <a:endParaRPr lang="en-US"/>
        </a:p>
      </dgm:t>
    </dgm:pt>
    <dgm:pt modelId="{D4AB75BF-43A6-45D9-9558-996D08DDE182}" type="sibTrans" cxnId="{A4A7F8B1-DD04-40FD-B6A1-A5AB1D6630BB}">
      <dgm:prSet/>
      <dgm:spPr/>
      <dgm:t>
        <a:bodyPr/>
        <a:lstStyle/>
        <a:p>
          <a:endParaRPr lang="en-US"/>
        </a:p>
      </dgm:t>
    </dgm:pt>
    <dgm:pt modelId="{E12461DF-21AD-473F-9133-3E3312F5DF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map shows </a:t>
          </a:r>
          <a:r>
            <a:rPr lang="en-US" b="1">
              <a:solidFill>
                <a:schemeClr val="accent1"/>
              </a:solidFill>
            </a:rPr>
            <a:t>transformer capacity </a:t>
          </a:r>
          <a:r>
            <a:rPr lang="en-US"/>
            <a:t>data for Con Edison’s underground network electrical system and </a:t>
          </a:r>
          <a:r>
            <a:rPr lang="en-US" b="1">
              <a:solidFill>
                <a:schemeClr val="accent1"/>
              </a:solidFill>
            </a:rPr>
            <a:t>feeder-level capacity </a:t>
          </a:r>
          <a:r>
            <a:rPr lang="en-US"/>
            <a:t>data for Con Edison’s non-network (overhead) system.</a:t>
          </a:r>
        </a:p>
      </dgm:t>
    </dgm:pt>
    <dgm:pt modelId="{503DED5A-7B55-4C0E-BC17-446139FC17C3}" type="parTrans" cxnId="{24ECAE74-DECF-449B-BF22-4FA464CE5A2D}">
      <dgm:prSet/>
      <dgm:spPr/>
      <dgm:t>
        <a:bodyPr/>
        <a:lstStyle/>
        <a:p>
          <a:endParaRPr lang="en-US"/>
        </a:p>
      </dgm:t>
    </dgm:pt>
    <dgm:pt modelId="{017D90C2-1204-4B87-81B2-D376986D3FE1}" type="sibTrans" cxnId="{24ECAE74-DECF-449B-BF22-4FA464CE5A2D}">
      <dgm:prSet/>
      <dgm:spPr/>
      <dgm:t>
        <a:bodyPr/>
        <a:lstStyle/>
        <a:p>
          <a:endParaRPr lang="en-US"/>
        </a:p>
      </dgm:t>
    </dgm:pt>
    <dgm:pt modelId="{4529951E-A4BB-47FD-B494-AB16F179F5AB}" type="pres">
      <dgm:prSet presAssocID="{9EC53EA7-74FF-49EB-9D6A-52FA18AF9631}" presName="root" presStyleCnt="0">
        <dgm:presLayoutVars>
          <dgm:dir/>
          <dgm:resizeHandles val="exact"/>
        </dgm:presLayoutVars>
      </dgm:prSet>
      <dgm:spPr/>
    </dgm:pt>
    <dgm:pt modelId="{46CFAF08-79E7-4877-9FF6-4EFB951FFDB4}" type="pres">
      <dgm:prSet presAssocID="{0F8FBEAB-9772-4146-B12A-87861F4E24E6}" presName="compNode" presStyleCnt="0"/>
      <dgm:spPr/>
    </dgm:pt>
    <dgm:pt modelId="{10096F8E-F9E3-4CCF-AA15-64102B3DDA70}" type="pres">
      <dgm:prSet presAssocID="{0F8FBEAB-9772-4146-B12A-87861F4E24E6}" presName="bgRect" presStyleLbl="bgShp" presStyleIdx="0" presStyleCnt="2"/>
      <dgm:spPr/>
    </dgm:pt>
    <dgm:pt modelId="{DA8B7DB3-2D5E-4172-A8CD-B0B5B73BC221}" type="pres">
      <dgm:prSet presAssocID="{0F8FBEAB-9772-4146-B12A-87861F4E24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6A5C5E4B-9798-4BBD-8CAC-9005A960A389}" type="pres">
      <dgm:prSet presAssocID="{0F8FBEAB-9772-4146-B12A-87861F4E24E6}" presName="spaceRect" presStyleCnt="0"/>
      <dgm:spPr/>
    </dgm:pt>
    <dgm:pt modelId="{8F078C52-F7A6-4751-88FD-93966DB09250}" type="pres">
      <dgm:prSet presAssocID="{0F8FBEAB-9772-4146-B12A-87861F4E24E6}" presName="parTx" presStyleLbl="revTx" presStyleIdx="0" presStyleCnt="2" custScaleY="148325">
        <dgm:presLayoutVars>
          <dgm:chMax val="0"/>
          <dgm:chPref val="0"/>
        </dgm:presLayoutVars>
      </dgm:prSet>
      <dgm:spPr/>
    </dgm:pt>
    <dgm:pt modelId="{A693FEEC-6FC7-4E47-B252-AED35686ECD6}" type="pres">
      <dgm:prSet presAssocID="{D4AB75BF-43A6-45D9-9558-996D08DDE182}" presName="sibTrans" presStyleCnt="0"/>
      <dgm:spPr/>
    </dgm:pt>
    <dgm:pt modelId="{2619F92F-79D9-4D1E-B199-D7E69A01EB24}" type="pres">
      <dgm:prSet presAssocID="{E12461DF-21AD-473F-9133-3E3312F5DFA6}" presName="compNode" presStyleCnt="0"/>
      <dgm:spPr/>
    </dgm:pt>
    <dgm:pt modelId="{1A4C6F09-0C4B-446B-BF39-321CBC73FDC4}" type="pres">
      <dgm:prSet presAssocID="{E12461DF-21AD-473F-9133-3E3312F5DFA6}" presName="bgRect" presStyleLbl="bgShp" presStyleIdx="1" presStyleCnt="2" custScaleY="103569"/>
      <dgm:spPr/>
    </dgm:pt>
    <dgm:pt modelId="{C3CA4507-3C7E-43A9-9531-80F353571846}" type="pres">
      <dgm:prSet presAssocID="{E12461DF-21AD-473F-9133-3E3312F5DFA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9517735-634E-4657-9702-E2FEA8DA4C08}" type="pres">
      <dgm:prSet presAssocID="{E12461DF-21AD-473F-9133-3E3312F5DFA6}" presName="spaceRect" presStyleCnt="0"/>
      <dgm:spPr/>
    </dgm:pt>
    <dgm:pt modelId="{CF59E684-DA22-4D52-B669-132F660AAFF3}" type="pres">
      <dgm:prSet presAssocID="{E12461DF-21AD-473F-9133-3E3312F5DFA6}" presName="parTx" presStyleLbl="revTx" presStyleIdx="1" presStyleCnt="2" custScaleY="119891">
        <dgm:presLayoutVars>
          <dgm:chMax val="0"/>
          <dgm:chPref val="0"/>
        </dgm:presLayoutVars>
      </dgm:prSet>
      <dgm:spPr/>
    </dgm:pt>
  </dgm:ptLst>
  <dgm:cxnLst>
    <dgm:cxn modelId="{24ECAE74-DECF-449B-BF22-4FA464CE5A2D}" srcId="{9EC53EA7-74FF-49EB-9D6A-52FA18AF9631}" destId="{E12461DF-21AD-473F-9133-3E3312F5DFA6}" srcOrd="1" destOrd="0" parTransId="{503DED5A-7B55-4C0E-BC17-446139FC17C3}" sibTransId="{017D90C2-1204-4B87-81B2-D376986D3FE1}"/>
    <dgm:cxn modelId="{7B3A87AB-46A5-4F51-A5D1-269EC09606F8}" type="presOf" srcId="{0F8FBEAB-9772-4146-B12A-87861F4E24E6}" destId="{8F078C52-F7A6-4751-88FD-93966DB09250}" srcOrd="0" destOrd="0" presId="urn:microsoft.com/office/officeart/2018/2/layout/IconVerticalSolidList"/>
    <dgm:cxn modelId="{A4A7F8B1-DD04-40FD-B6A1-A5AB1D6630BB}" srcId="{9EC53EA7-74FF-49EB-9D6A-52FA18AF9631}" destId="{0F8FBEAB-9772-4146-B12A-87861F4E24E6}" srcOrd="0" destOrd="0" parTransId="{3383FF4E-167D-48C4-92BD-D73B92A7505F}" sibTransId="{D4AB75BF-43A6-45D9-9558-996D08DDE182}"/>
    <dgm:cxn modelId="{E901ADB2-123D-4FA7-8D29-7EDF9E85E493}" type="presOf" srcId="{9EC53EA7-74FF-49EB-9D6A-52FA18AF9631}" destId="{4529951E-A4BB-47FD-B494-AB16F179F5AB}" srcOrd="0" destOrd="0" presId="urn:microsoft.com/office/officeart/2018/2/layout/IconVerticalSolidList"/>
    <dgm:cxn modelId="{BF6B64D4-E8BE-4790-BAEE-C9EECB31F747}" type="presOf" srcId="{E12461DF-21AD-473F-9133-3E3312F5DFA6}" destId="{CF59E684-DA22-4D52-B669-132F660AAFF3}" srcOrd="0" destOrd="0" presId="urn:microsoft.com/office/officeart/2018/2/layout/IconVerticalSolidList"/>
    <dgm:cxn modelId="{0758C6F4-AEBE-458A-910E-06F70AB6E012}" type="presParOf" srcId="{4529951E-A4BB-47FD-B494-AB16F179F5AB}" destId="{46CFAF08-79E7-4877-9FF6-4EFB951FFDB4}" srcOrd="0" destOrd="0" presId="urn:microsoft.com/office/officeart/2018/2/layout/IconVerticalSolidList"/>
    <dgm:cxn modelId="{03D801F0-8EE0-46A2-8436-CCB014FF4E35}" type="presParOf" srcId="{46CFAF08-79E7-4877-9FF6-4EFB951FFDB4}" destId="{10096F8E-F9E3-4CCF-AA15-64102B3DDA70}" srcOrd="0" destOrd="0" presId="urn:microsoft.com/office/officeart/2018/2/layout/IconVerticalSolidList"/>
    <dgm:cxn modelId="{F263F078-84D8-4E30-9289-FFBEE990DCB6}" type="presParOf" srcId="{46CFAF08-79E7-4877-9FF6-4EFB951FFDB4}" destId="{DA8B7DB3-2D5E-4172-A8CD-B0B5B73BC221}" srcOrd="1" destOrd="0" presId="urn:microsoft.com/office/officeart/2018/2/layout/IconVerticalSolidList"/>
    <dgm:cxn modelId="{F2CE0968-308B-4C71-B49E-6A7A5B45D15F}" type="presParOf" srcId="{46CFAF08-79E7-4877-9FF6-4EFB951FFDB4}" destId="{6A5C5E4B-9798-4BBD-8CAC-9005A960A389}" srcOrd="2" destOrd="0" presId="urn:microsoft.com/office/officeart/2018/2/layout/IconVerticalSolidList"/>
    <dgm:cxn modelId="{71D1D92D-374F-452A-99C9-90ACD0798A89}" type="presParOf" srcId="{46CFAF08-79E7-4877-9FF6-4EFB951FFDB4}" destId="{8F078C52-F7A6-4751-88FD-93966DB09250}" srcOrd="3" destOrd="0" presId="urn:microsoft.com/office/officeart/2018/2/layout/IconVerticalSolidList"/>
    <dgm:cxn modelId="{A37F29AD-0EE1-47D3-9B9A-11E4667BB2AD}" type="presParOf" srcId="{4529951E-A4BB-47FD-B494-AB16F179F5AB}" destId="{A693FEEC-6FC7-4E47-B252-AED35686ECD6}" srcOrd="1" destOrd="0" presId="urn:microsoft.com/office/officeart/2018/2/layout/IconVerticalSolidList"/>
    <dgm:cxn modelId="{800CA858-10D5-4378-B0B2-3FFAEAF52B55}" type="presParOf" srcId="{4529951E-A4BB-47FD-B494-AB16F179F5AB}" destId="{2619F92F-79D9-4D1E-B199-D7E69A01EB24}" srcOrd="2" destOrd="0" presId="urn:microsoft.com/office/officeart/2018/2/layout/IconVerticalSolidList"/>
    <dgm:cxn modelId="{8FF4789D-245E-45E2-817A-3593F298D72E}" type="presParOf" srcId="{2619F92F-79D9-4D1E-B199-D7E69A01EB24}" destId="{1A4C6F09-0C4B-446B-BF39-321CBC73FDC4}" srcOrd="0" destOrd="0" presId="urn:microsoft.com/office/officeart/2018/2/layout/IconVerticalSolidList"/>
    <dgm:cxn modelId="{826E6742-A5F3-4CB1-B88A-722CF3823F5B}" type="presParOf" srcId="{2619F92F-79D9-4D1E-B199-D7E69A01EB24}" destId="{C3CA4507-3C7E-43A9-9531-80F353571846}" srcOrd="1" destOrd="0" presId="urn:microsoft.com/office/officeart/2018/2/layout/IconVerticalSolidList"/>
    <dgm:cxn modelId="{E71609C4-F2A6-4661-B5AB-2C1B49A839C4}" type="presParOf" srcId="{2619F92F-79D9-4D1E-B199-D7E69A01EB24}" destId="{89517735-634E-4657-9702-E2FEA8DA4C08}" srcOrd="2" destOrd="0" presId="urn:microsoft.com/office/officeart/2018/2/layout/IconVerticalSolidList"/>
    <dgm:cxn modelId="{F0A4FC87-C77D-4BE3-8BF8-35EDFBA8947A}" type="presParOf" srcId="{2619F92F-79D9-4D1E-B199-D7E69A01EB24}" destId="{CF59E684-DA22-4D52-B669-132F660AAF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9CFEE9-E767-4362-8C11-231F04592C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50151D-0B43-4549-BA80-AE85645CAA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map displays both transformer and feeder level electrification capacity in both winter and summer. </a:t>
          </a:r>
        </a:p>
      </dgm:t>
    </dgm:pt>
    <dgm:pt modelId="{E6550C10-D3B7-4F75-AD2A-496B39500575}" type="parTrans" cxnId="{E1E07462-8382-455B-81EC-B1D4AC9B5DD9}">
      <dgm:prSet/>
      <dgm:spPr/>
      <dgm:t>
        <a:bodyPr/>
        <a:lstStyle/>
        <a:p>
          <a:endParaRPr lang="en-US"/>
        </a:p>
      </dgm:t>
    </dgm:pt>
    <dgm:pt modelId="{834042E5-A663-4FD1-B978-A3F782A2483B}" type="sibTrans" cxnId="{E1E07462-8382-455B-81EC-B1D4AC9B5DD9}">
      <dgm:prSet/>
      <dgm:spPr/>
      <dgm:t>
        <a:bodyPr/>
        <a:lstStyle/>
        <a:p>
          <a:endParaRPr lang="en-US"/>
        </a:p>
      </dgm:t>
    </dgm:pt>
    <dgm:pt modelId="{F11E197B-6475-4B51-9A04-6DA5E1A8A3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rgbClr val="FFFF00"/>
              </a:solidFill>
            </a:rPr>
            <a:t>Summer</a:t>
          </a:r>
          <a:r>
            <a:rPr lang="en-US"/>
            <a:t> ratings are appropriate for use in estimating available capacity for electric vehicle charging.</a:t>
          </a:r>
        </a:p>
      </dgm:t>
    </dgm:pt>
    <dgm:pt modelId="{B209D15E-5ECB-47D5-9744-675E1417E111}" type="parTrans" cxnId="{B6AA5F5C-A6DD-40BE-86CD-045081ABADDD}">
      <dgm:prSet/>
      <dgm:spPr/>
      <dgm:t>
        <a:bodyPr/>
        <a:lstStyle/>
        <a:p>
          <a:endParaRPr lang="en-US"/>
        </a:p>
      </dgm:t>
    </dgm:pt>
    <dgm:pt modelId="{02DC1604-687A-49DF-8871-399D496CD135}" type="sibTrans" cxnId="{B6AA5F5C-A6DD-40BE-86CD-045081ABADDD}">
      <dgm:prSet/>
      <dgm:spPr/>
      <dgm:t>
        <a:bodyPr/>
        <a:lstStyle/>
        <a:p>
          <a:endParaRPr lang="en-US"/>
        </a:p>
      </dgm:t>
    </dgm:pt>
    <dgm:pt modelId="{6B490CBB-6CFA-4282-873B-4599D0C12A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>
                  <a:lumMod val="75000"/>
                </a:schemeClr>
              </a:solidFill>
            </a:rPr>
            <a:t>Winter</a:t>
          </a:r>
          <a:r>
            <a:rPr lang="en-US"/>
            <a:t> ratings can be used in combination with summer ratings to determine available capacity for building electrification.</a:t>
          </a:r>
        </a:p>
      </dgm:t>
    </dgm:pt>
    <dgm:pt modelId="{A8DA8F95-C13D-41AF-A9A7-1AB2F493F348}" type="parTrans" cxnId="{CAC598B1-0FF3-4ABC-A6E3-EE170153805D}">
      <dgm:prSet/>
      <dgm:spPr/>
      <dgm:t>
        <a:bodyPr/>
        <a:lstStyle/>
        <a:p>
          <a:endParaRPr lang="en-US"/>
        </a:p>
      </dgm:t>
    </dgm:pt>
    <dgm:pt modelId="{5EF5D29E-2734-450F-A6D3-FD9093FFF32A}" type="sibTrans" cxnId="{CAC598B1-0FF3-4ABC-A6E3-EE170153805D}">
      <dgm:prSet/>
      <dgm:spPr/>
      <dgm:t>
        <a:bodyPr/>
        <a:lstStyle/>
        <a:p>
          <a:endParaRPr lang="en-US"/>
        </a:p>
      </dgm:t>
    </dgm:pt>
    <dgm:pt modelId="{A59185A0-6E79-46F0-B272-948C0A5E0E8A}" type="pres">
      <dgm:prSet presAssocID="{529CFEE9-E767-4362-8C11-231F04592CBE}" presName="root" presStyleCnt="0">
        <dgm:presLayoutVars>
          <dgm:dir/>
          <dgm:resizeHandles val="exact"/>
        </dgm:presLayoutVars>
      </dgm:prSet>
      <dgm:spPr/>
    </dgm:pt>
    <dgm:pt modelId="{A96BBE8E-3F5A-435F-A1C0-35854454E025}" type="pres">
      <dgm:prSet presAssocID="{E350151D-0B43-4549-BA80-AE85645CAAEA}" presName="compNode" presStyleCnt="0"/>
      <dgm:spPr/>
    </dgm:pt>
    <dgm:pt modelId="{F62B7256-CBA2-4589-BA90-92AD14ADB70D}" type="pres">
      <dgm:prSet presAssocID="{E350151D-0B43-4549-BA80-AE85645CAAEA}" presName="bgRect" presStyleLbl="bgShp" presStyleIdx="0" presStyleCnt="3" custLinFactNeighborY="-14999"/>
      <dgm:spPr/>
    </dgm:pt>
    <dgm:pt modelId="{FE9F4B0E-2877-4122-B7D2-A350D194D4F4}" type="pres">
      <dgm:prSet presAssocID="{E350151D-0B43-4549-BA80-AE85645CAA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B1903594-C6B5-4A1B-A6B1-61C2B52BF64F}" type="pres">
      <dgm:prSet presAssocID="{E350151D-0B43-4549-BA80-AE85645CAAEA}" presName="spaceRect" presStyleCnt="0"/>
      <dgm:spPr/>
    </dgm:pt>
    <dgm:pt modelId="{7EC8EACD-DC14-4A48-84DA-228F11CB4EA5}" type="pres">
      <dgm:prSet presAssocID="{E350151D-0B43-4549-BA80-AE85645CAAEA}" presName="parTx" presStyleLbl="revTx" presStyleIdx="0" presStyleCnt="3">
        <dgm:presLayoutVars>
          <dgm:chMax val="0"/>
          <dgm:chPref val="0"/>
        </dgm:presLayoutVars>
      </dgm:prSet>
      <dgm:spPr/>
    </dgm:pt>
    <dgm:pt modelId="{6AB590D2-2A6F-46D5-9AB1-EA101B38C228}" type="pres">
      <dgm:prSet presAssocID="{834042E5-A663-4FD1-B978-A3F782A2483B}" presName="sibTrans" presStyleCnt="0"/>
      <dgm:spPr/>
    </dgm:pt>
    <dgm:pt modelId="{BAFF8F96-C813-47D6-A164-20C0D6FD540F}" type="pres">
      <dgm:prSet presAssocID="{F11E197B-6475-4B51-9A04-6DA5E1A8A3E4}" presName="compNode" presStyleCnt="0"/>
      <dgm:spPr/>
    </dgm:pt>
    <dgm:pt modelId="{33BD3CDC-4349-4C33-95CD-9D6162B35799}" type="pres">
      <dgm:prSet presAssocID="{F11E197B-6475-4B51-9A04-6DA5E1A8A3E4}" presName="bgRect" presStyleLbl="bgShp" presStyleIdx="1" presStyleCnt="3"/>
      <dgm:spPr/>
    </dgm:pt>
    <dgm:pt modelId="{8C2BF530-3E36-48B4-B135-9A67F08FD636}" type="pres">
      <dgm:prSet presAssocID="{F11E197B-6475-4B51-9A04-6DA5E1A8A3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B7E8C4B8-F497-49AD-B982-AF6BD53B5DF0}" type="pres">
      <dgm:prSet presAssocID="{F11E197B-6475-4B51-9A04-6DA5E1A8A3E4}" presName="spaceRect" presStyleCnt="0"/>
      <dgm:spPr/>
    </dgm:pt>
    <dgm:pt modelId="{543AD484-BF1D-4161-A791-37FF836A3BCC}" type="pres">
      <dgm:prSet presAssocID="{F11E197B-6475-4B51-9A04-6DA5E1A8A3E4}" presName="parTx" presStyleLbl="revTx" presStyleIdx="1" presStyleCnt="3">
        <dgm:presLayoutVars>
          <dgm:chMax val="0"/>
          <dgm:chPref val="0"/>
        </dgm:presLayoutVars>
      </dgm:prSet>
      <dgm:spPr/>
    </dgm:pt>
    <dgm:pt modelId="{FC6F5C90-399E-422D-8066-D98241F0AE7E}" type="pres">
      <dgm:prSet presAssocID="{02DC1604-687A-49DF-8871-399D496CD135}" presName="sibTrans" presStyleCnt="0"/>
      <dgm:spPr/>
    </dgm:pt>
    <dgm:pt modelId="{3DB9CE40-F982-4A32-9F05-5393DFEEFB92}" type="pres">
      <dgm:prSet presAssocID="{6B490CBB-6CFA-4282-873B-4599D0C12AC4}" presName="compNode" presStyleCnt="0"/>
      <dgm:spPr/>
    </dgm:pt>
    <dgm:pt modelId="{E90A10BF-829F-4EF1-9B14-6C6DCA844178}" type="pres">
      <dgm:prSet presAssocID="{6B490CBB-6CFA-4282-873B-4599D0C12AC4}" presName="bgRect" presStyleLbl="bgShp" presStyleIdx="2" presStyleCnt="3"/>
      <dgm:spPr/>
    </dgm:pt>
    <dgm:pt modelId="{84FE84D0-D796-4A27-8137-F9125A03346D}" type="pres">
      <dgm:prSet presAssocID="{6B490CBB-6CFA-4282-873B-4599D0C12A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D8F6ED36-920E-4AB1-9A63-3DDCC73709A9}" type="pres">
      <dgm:prSet presAssocID="{6B490CBB-6CFA-4282-873B-4599D0C12AC4}" presName="spaceRect" presStyleCnt="0"/>
      <dgm:spPr/>
    </dgm:pt>
    <dgm:pt modelId="{BA18135E-6AE0-44F7-B82E-9FBB1ED06977}" type="pres">
      <dgm:prSet presAssocID="{6B490CBB-6CFA-4282-873B-4599D0C12A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AA5F5C-A6DD-40BE-86CD-045081ABADDD}" srcId="{529CFEE9-E767-4362-8C11-231F04592CBE}" destId="{F11E197B-6475-4B51-9A04-6DA5E1A8A3E4}" srcOrd="1" destOrd="0" parTransId="{B209D15E-5ECB-47D5-9744-675E1417E111}" sibTransId="{02DC1604-687A-49DF-8871-399D496CD135}"/>
    <dgm:cxn modelId="{E1E07462-8382-455B-81EC-B1D4AC9B5DD9}" srcId="{529CFEE9-E767-4362-8C11-231F04592CBE}" destId="{E350151D-0B43-4549-BA80-AE85645CAAEA}" srcOrd="0" destOrd="0" parTransId="{E6550C10-D3B7-4F75-AD2A-496B39500575}" sibTransId="{834042E5-A663-4FD1-B978-A3F782A2483B}"/>
    <dgm:cxn modelId="{4F209E43-CE6B-49CA-A06A-DE581E65FAD1}" type="presOf" srcId="{E350151D-0B43-4549-BA80-AE85645CAAEA}" destId="{7EC8EACD-DC14-4A48-84DA-228F11CB4EA5}" srcOrd="0" destOrd="0" presId="urn:microsoft.com/office/officeart/2018/2/layout/IconVerticalSolidList"/>
    <dgm:cxn modelId="{FBBC174A-FF16-417C-9BA9-E51D4829175A}" type="presOf" srcId="{F11E197B-6475-4B51-9A04-6DA5E1A8A3E4}" destId="{543AD484-BF1D-4161-A791-37FF836A3BCC}" srcOrd="0" destOrd="0" presId="urn:microsoft.com/office/officeart/2018/2/layout/IconVerticalSolidList"/>
    <dgm:cxn modelId="{F50C717E-C51D-4CF9-AE5B-D032A2A28921}" type="presOf" srcId="{6B490CBB-6CFA-4282-873B-4599D0C12AC4}" destId="{BA18135E-6AE0-44F7-B82E-9FBB1ED06977}" srcOrd="0" destOrd="0" presId="urn:microsoft.com/office/officeart/2018/2/layout/IconVerticalSolidList"/>
    <dgm:cxn modelId="{41750A82-B8B1-462E-88A4-25BDEF135CEF}" type="presOf" srcId="{529CFEE9-E767-4362-8C11-231F04592CBE}" destId="{A59185A0-6E79-46F0-B272-948C0A5E0E8A}" srcOrd="0" destOrd="0" presId="urn:microsoft.com/office/officeart/2018/2/layout/IconVerticalSolidList"/>
    <dgm:cxn modelId="{CAC598B1-0FF3-4ABC-A6E3-EE170153805D}" srcId="{529CFEE9-E767-4362-8C11-231F04592CBE}" destId="{6B490CBB-6CFA-4282-873B-4599D0C12AC4}" srcOrd="2" destOrd="0" parTransId="{A8DA8F95-C13D-41AF-A9A7-1AB2F493F348}" sibTransId="{5EF5D29E-2734-450F-A6D3-FD9093FFF32A}"/>
    <dgm:cxn modelId="{D9537097-778C-4E1E-82FA-ACA39D354E58}" type="presParOf" srcId="{A59185A0-6E79-46F0-B272-948C0A5E0E8A}" destId="{A96BBE8E-3F5A-435F-A1C0-35854454E025}" srcOrd="0" destOrd="0" presId="urn:microsoft.com/office/officeart/2018/2/layout/IconVerticalSolidList"/>
    <dgm:cxn modelId="{09773889-162B-49E9-95A7-C6C1D8B3D448}" type="presParOf" srcId="{A96BBE8E-3F5A-435F-A1C0-35854454E025}" destId="{F62B7256-CBA2-4589-BA90-92AD14ADB70D}" srcOrd="0" destOrd="0" presId="urn:microsoft.com/office/officeart/2018/2/layout/IconVerticalSolidList"/>
    <dgm:cxn modelId="{F87419AF-5D60-4F0D-A5B7-FAEF091F4DD3}" type="presParOf" srcId="{A96BBE8E-3F5A-435F-A1C0-35854454E025}" destId="{FE9F4B0E-2877-4122-B7D2-A350D194D4F4}" srcOrd="1" destOrd="0" presId="urn:microsoft.com/office/officeart/2018/2/layout/IconVerticalSolidList"/>
    <dgm:cxn modelId="{C7E8AD9B-C2B1-43C1-B499-0D39D2275008}" type="presParOf" srcId="{A96BBE8E-3F5A-435F-A1C0-35854454E025}" destId="{B1903594-C6B5-4A1B-A6B1-61C2B52BF64F}" srcOrd="2" destOrd="0" presId="urn:microsoft.com/office/officeart/2018/2/layout/IconVerticalSolidList"/>
    <dgm:cxn modelId="{943426F2-1173-4555-AE09-543F9F5BF48A}" type="presParOf" srcId="{A96BBE8E-3F5A-435F-A1C0-35854454E025}" destId="{7EC8EACD-DC14-4A48-84DA-228F11CB4EA5}" srcOrd="3" destOrd="0" presId="urn:microsoft.com/office/officeart/2018/2/layout/IconVerticalSolidList"/>
    <dgm:cxn modelId="{440AE30D-56FA-488F-A4F2-7DF01B236767}" type="presParOf" srcId="{A59185A0-6E79-46F0-B272-948C0A5E0E8A}" destId="{6AB590D2-2A6F-46D5-9AB1-EA101B38C228}" srcOrd="1" destOrd="0" presId="urn:microsoft.com/office/officeart/2018/2/layout/IconVerticalSolidList"/>
    <dgm:cxn modelId="{4ACF19DD-A48C-48A1-88CC-2DF4F2FF0773}" type="presParOf" srcId="{A59185A0-6E79-46F0-B272-948C0A5E0E8A}" destId="{BAFF8F96-C813-47D6-A164-20C0D6FD540F}" srcOrd="2" destOrd="0" presId="urn:microsoft.com/office/officeart/2018/2/layout/IconVerticalSolidList"/>
    <dgm:cxn modelId="{11C0170D-7080-4BB8-AC45-82BA0D00F973}" type="presParOf" srcId="{BAFF8F96-C813-47D6-A164-20C0D6FD540F}" destId="{33BD3CDC-4349-4C33-95CD-9D6162B35799}" srcOrd="0" destOrd="0" presId="urn:microsoft.com/office/officeart/2018/2/layout/IconVerticalSolidList"/>
    <dgm:cxn modelId="{93369644-FDB5-4B63-A22D-07571450057C}" type="presParOf" srcId="{BAFF8F96-C813-47D6-A164-20C0D6FD540F}" destId="{8C2BF530-3E36-48B4-B135-9A67F08FD636}" srcOrd="1" destOrd="0" presId="urn:microsoft.com/office/officeart/2018/2/layout/IconVerticalSolidList"/>
    <dgm:cxn modelId="{46FBD7C6-66B4-4691-AE6E-F0F956B96FC9}" type="presParOf" srcId="{BAFF8F96-C813-47D6-A164-20C0D6FD540F}" destId="{B7E8C4B8-F497-49AD-B982-AF6BD53B5DF0}" srcOrd="2" destOrd="0" presId="urn:microsoft.com/office/officeart/2018/2/layout/IconVerticalSolidList"/>
    <dgm:cxn modelId="{C30931D1-CE2A-4F37-8C35-A00999B59D52}" type="presParOf" srcId="{BAFF8F96-C813-47D6-A164-20C0D6FD540F}" destId="{543AD484-BF1D-4161-A791-37FF836A3BCC}" srcOrd="3" destOrd="0" presId="urn:microsoft.com/office/officeart/2018/2/layout/IconVerticalSolidList"/>
    <dgm:cxn modelId="{E1AB93CA-BCA9-47E1-837D-5C249E02819D}" type="presParOf" srcId="{A59185A0-6E79-46F0-B272-948C0A5E0E8A}" destId="{FC6F5C90-399E-422D-8066-D98241F0AE7E}" srcOrd="3" destOrd="0" presId="urn:microsoft.com/office/officeart/2018/2/layout/IconVerticalSolidList"/>
    <dgm:cxn modelId="{989BFE7B-8A83-43A9-832E-F2339FFE3CFF}" type="presParOf" srcId="{A59185A0-6E79-46F0-B272-948C0A5E0E8A}" destId="{3DB9CE40-F982-4A32-9F05-5393DFEEFB92}" srcOrd="4" destOrd="0" presId="urn:microsoft.com/office/officeart/2018/2/layout/IconVerticalSolidList"/>
    <dgm:cxn modelId="{5C9604BB-C2FD-4FC3-8CB5-B54B78A02E91}" type="presParOf" srcId="{3DB9CE40-F982-4A32-9F05-5393DFEEFB92}" destId="{E90A10BF-829F-4EF1-9B14-6C6DCA844178}" srcOrd="0" destOrd="0" presId="urn:microsoft.com/office/officeart/2018/2/layout/IconVerticalSolidList"/>
    <dgm:cxn modelId="{5D8991CB-87E7-44F1-8543-F29DD8D11C2E}" type="presParOf" srcId="{3DB9CE40-F982-4A32-9F05-5393DFEEFB92}" destId="{84FE84D0-D796-4A27-8137-F9125A03346D}" srcOrd="1" destOrd="0" presId="urn:microsoft.com/office/officeart/2018/2/layout/IconVerticalSolidList"/>
    <dgm:cxn modelId="{C0A910D8-ABA6-41E8-A763-F737C815DC39}" type="presParOf" srcId="{3DB9CE40-F982-4A32-9F05-5393DFEEFB92}" destId="{D8F6ED36-920E-4AB1-9A63-3DDCC73709A9}" srcOrd="2" destOrd="0" presId="urn:microsoft.com/office/officeart/2018/2/layout/IconVerticalSolidList"/>
    <dgm:cxn modelId="{8DAD8824-8C62-4746-8430-0A24BD6E18D5}" type="presParOf" srcId="{3DB9CE40-F982-4A32-9F05-5393DFEEFB92}" destId="{BA18135E-6AE0-44F7-B82E-9FBB1ED069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CFEE9-E767-4362-8C11-231F04592C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50151D-0B43-4549-BA80-AE85645CAA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Seasonal hosting capacity varies based on equipment ratings, which increase in colder months, and based on seasonal peak load</a:t>
          </a:r>
          <a:r>
            <a:rPr lang="en-US" sz="1400"/>
            <a:t>. </a:t>
          </a:r>
        </a:p>
      </dgm:t>
    </dgm:pt>
    <dgm:pt modelId="{E6550C10-D3B7-4F75-AD2A-496B39500575}" type="parTrans" cxnId="{E1E07462-8382-455B-81EC-B1D4AC9B5DD9}">
      <dgm:prSet/>
      <dgm:spPr/>
      <dgm:t>
        <a:bodyPr/>
        <a:lstStyle/>
        <a:p>
          <a:endParaRPr lang="en-US"/>
        </a:p>
      </dgm:t>
    </dgm:pt>
    <dgm:pt modelId="{834042E5-A663-4FD1-B978-A3F782A2483B}" type="sibTrans" cxnId="{E1E07462-8382-455B-81EC-B1D4AC9B5DD9}">
      <dgm:prSet/>
      <dgm:spPr/>
      <dgm:t>
        <a:bodyPr/>
        <a:lstStyle/>
        <a:p>
          <a:endParaRPr lang="en-US"/>
        </a:p>
      </dgm:t>
    </dgm:pt>
    <dgm:pt modelId="{F11E197B-6475-4B51-9A04-6DA5E1A8A3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Transformers on this map are listed by available capacity and voltage.</a:t>
          </a:r>
        </a:p>
        <a:p>
          <a:pPr>
            <a:lnSpc>
              <a:spcPct val="100000"/>
            </a:lnSpc>
          </a:pPr>
          <a:r>
            <a:rPr lang="en-US" sz="1400"/>
            <a:t>Two types of transformers are displayed:</a:t>
          </a:r>
        </a:p>
        <a:p>
          <a:pPr>
            <a:lnSpc>
              <a:spcPct val="100000"/>
            </a:lnSpc>
          </a:pPr>
          <a:r>
            <a:rPr lang="en-US" sz="1400"/>
            <a:t>1. 208 volts (shown as circles)</a:t>
          </a:r>
        </a:p>
        <a:p>
          <a:pPr>
            <a:lnSpc>
              <a:spcPct val="100000"/>
            </a:lnSpc>
          </a:pPr>
          <a:r>
            <a:rPr lang="en-US" sz="1400"/>
            <a:t>2. 460 volts (shown as squares)</a:t>
          </a:r>
        </a:p>
      </dgm:t>
    </dgm:pt>
    <dgm:pt modelId="{B209D15E-5ECB-47D5-9744-675E1417E111}" type="parTrans" cxnId="{B6AA5F5C-A6DD-40BE-86CD-045081ABADDD}">
      <dgm:prSet/>
      <dgm:spPr/>
      <dgm:t>
        <a:bodyPr/>
        <a:lstStyle/>
        <a:p>
          <a:endParaRPr lang="en-US"/>
        </a:p>
      </dgm:t>
    </dgm:pt>
    <dgm:pt modelId="{02DC1604-687A-49DF-8871-399D496CD135}" type="sibTrans" cxnId="{B6AA5F5C-A6DD-40BE-86CD-045081ABADDD}">
      <dgm:prSet/>
      <dgm:spPr/>
      <dgm:t>
        <a:bodyPr/>
        <a:lstStyle/>
        <a:p>
          <a:endParaRPr lang="en-US"/>
        </a:p>
      </dgm:t>
    </dgm:pt>
    <dgm:pt modelId="{6B490CBB-6CFA-4282-873B-4599D0C12A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The map shows </a:t>
          </a:r>
          <a:r>
            <a:rPr lang="en-US" sz="1800" b="1">
              <a:solidFill>
                <a:schemeClr val="accent1"/>
              </a:solidFill>
            </a:rPr>
            <a:t>four</a:t>
          </a:r>
          <a:r>
            <a:rPr lang="en-US" sz="1800"/>
            <a:t> levels of transformer capacity, by color.</a:t>
          </a:r>
        </a:p>
        <a:p>
          <a:pPr>
            <a:lnSpc>
              <a:spcPct val="100000"/>
            </a:lnSpc>
          </a:pPr>
          <a:r>
            <a:rPr lang="en-US" sz="1800"/>
            <a:t>The map shows </a:t>
          </a:r>
          <a:r>
            <a:rPr lang="en-US" sz="1800" b="1">
              <a:solidFill>
                <a:schemeClr val="accent1"/>
              </a:solidFill>
            </a:rPr>
            <a:t>three</a:t>
          </a:r>
          <a:r>
            <a:rPr lang="en-US" sz="1800"/>
            <a:t> levels of feeder capacity, by color.</a:t>
          </a:r>
        </a:p>
      </dgm:t>
    </dgm:pt>
    <dgm:pt modelId="{A8DA8F95-C13D-41AF-A9A7-1AB2F493F348}" type="parTrans" cxnId="{CAC598B1-0FF3-4ABC-A6E3-EE170153805D}">
      <dgm:prSet/>
      <dgm:spPr/>
      <dgm:t>
        <a:bodyPr/>
        <a:lstStyle/>
        <a:p>
          <a:endParaRPr lang="en-US"/>
        </a:p>
      </dgm:t>
    </dgm:pt>
    <dgm:pt modelId="{5EF5D29E-2734-450F-A6D3-FD9093FFF32A}" type="sibTrans" cxnId="{CAC598B1-0FF3-4ABC-A6E3-EE170153805D}">
      <dgm:prSet/>
      <dgm:spPr/>
      <dgm:t>
        <a:bodyPr/>
        <a:lstStyle/>
        <a:p>
          <a:endParaRPr lang="en-US"/>
        </a:p>
      </dgm:t>
    </dgm:pt>
    <dgm:pt modelId="{A59185A0-6E79-46F0-B272-948C0A5E0E8A}" type="pres">
      <dgm:prSet presAssocID="{529CFEE9-E767-4362-8C11-231F04592CBE}" presName="root" presStyleCnt="0">
        <dgm:presLayoutVars>
          <dgm:dir/>
          <dgm:resizeHandles val="exact"/>
        </dgm:presLayoutVars>
      </dgm:prSet>
      <dgm:spPr/>
    </dgm:pt>
    <dgm:pt modelId="{A96BBE8E-3F5A-435F-A1C0-35854454E025}" type="pres">
      <dgm:prSet presAssocID="{E350151D-0B43-4549-BA80-AE85645CAAEA}" presName="compNode" presStyleCnt="0"/>
      <dgm:spPr/>
    </dgm:pt>
    <dgm:pt modelId="{F62B7256-CBA2-4589-BA90-92AD14ADB70D}" type="pres">
      <dgm:prSet presAssocID="{E350151D-0B43-4549-BA80-AE85645CAAEA}" presName="bgRect" presStyleLbl="bgShp" presStyleIdx="0" presStyleCnt="3" custLinFactNeighborY="-14999"/>
      <dgm:spPr/>
    </dgm:pt>
    <dgm:pt modelId="{FE9F4B0E-2877-4122-B7D2-A350D194D4F4}" type="pres">
      <dgm:prSet presAssocID="{E350151D-0B43-4549-BA80-AE85645CAA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nowflake with solid fill"/>
        </a:ext>
      </dgm:extLst>
    </dgm:pt>
    <dgm:pt modelId="{B1903594-C6B5-4A1B-A6B1-61C2B52BF64F}" type="pres">
      <dgm:prSet presAssocID="{E350151D-0B43-4549-BA80-AE85645CAAEA}" presName="spaceRect" presStyleCnt="0"/>
      <dgm:spPr/>
    </dgm:pt>
    <dgm:pt modelId="{7EC8EACD-DC14-4A48-84DA-228F11CB4EA5}" type="pres">
      <dgm:prSet presAssocID="{E350151D-0B43-4549-BA80-AE85645CAAEA}" presName="parTx" presStyleLbl="revTx" presStyleIdx="0" presStyleCnt="3">
        <dgm:presLayoutVars>
          <dgm:chMax val="0"/>
          <dgm:chPref val="0"/>
        </dgm:presLayoutVars>
      </dgm:prSet>
      <dgm:spPr/>
    </dgm:pt>
    <dgm:pt modelId="{6AB590D2-2A6F-46D5-9AB1-EA101B38C228}" type="pres">
      <dgm:prSet presAssocID="{834042E5-A663-4FD1-B978-A3F782A2483B}" presName="sibTrans" presStyleCnt="0"/>
      <dgm:spPr/>
    </dgm:pt>
    <dgm:pt modelId="{BAFF8F96-C813-47D6-A164-20C0D6FD540F}" type="pres">
      <dgm:prSet presAssocID="{F11E197B-6475-4B51-9A04-6DA5E1A8A3E4}" presName="compNode" presStyleCnt="0"/>
      <dgm:spPr/>
    </dgm:pt>
    <dgm:pt modelId="{33BD3CDC-4349-4C33-95CD-9D6162B35799}" type="pres">
      <dgm:prSet presAssocID="{F11E197B-6475-4B51-9A04-6DA5E1A8A3E4}" presName="bgRect" presStyleLbl="bgShp" presStyleIdx="1" presStyleCnt="3"/>
      <dgm:spPr/>
    </dgm:pt>
    <dgm:pt modelId="{8C2BF530-3E36-48B4-B135-9A67F08FD636}" type="pres">
      <dgm:prSet presAssocID="{F11E197B-6475-4B51-9A04-6DA5E1A8A3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 with solid fill"/>
        </a:ext>
      </dgm:extLst>
    </dgm:pt>
    <dgm:pt modelId="{B7E8C4B8-F497-49AD-B982-AF6BD53B5DF0}" type="pres">
      <dgm:prSet presAssocID="{F11E197B-6475-4B51-9A04-6DA5E1A8A3E4}" presName="spaceRect" presStyleCnt="0"/>
      <dgm:spPr/>
    </dgm:pt>
    <dgm:pt modelId="{543AD484-BF1D-4161-A791-37FF836A3BCC}" type="pres">
      <dgm:prSet presAssocID="{F11E197B-6475-4B51-9A04-6DA5E1A8A3E4}" presName="parTx" presStyleLbl="revTx" presStyleIdx="1" presStyleCnt="3">
        <dgm:presLayoutVars>
          <dgm:chMax val="0"/>
          <dgm:chPref val="0"/>
        </dgm:presLayoutVars>
      </dgm:prSet>
      <dgm:spPr/>
    </dgm:pt>
    <dgm:pt modelId="{FC6F5C90-399E-422D-8066-D98241F0AE7E}" type="pres">
      <dgm:prSet presAssocID="{02DC1604-687A-49DF-8871-399D496CD135}" presName="sibTrans" presStyleCnt="0"/>
      <dgm:spPr/>
    </dgm:pt>
    <dgm:pt modelId="{3DB9CE40-F982-4A32-9F05-5393DFEEFB92}" type="pres">
      <dgm:prSet presAssocID="{6B490CBB-6CFA-4282-873B-4599D0C12AC4}" presName="compNode" presStyleCnt="0"/>
      <dgm:spPr/>
    </dgm:pt>
    <dgm:pt modelId="{E90A10BF-829F-4EF1-9B14-6C6DCA844178}" type="pres">
      <dgm:prSet presAssocID="{6B490CBB-6CFA-4282-873B-4599D0C12AC4}" presName="bgRect" presStyleLbl="bgShp" presStyleIdx="2" presStyleCnt="3"/>
      <dgm:spPr/>
    </dgm:pt>
    <dgm:pt modelId="{84FE84D0-D796-4A27-8137-F9125A03346D}" type="pres">
      <dgm:prSet presAssocID="{6B490CBB-6CFA-4282-873B-4599D0C12A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D8F6ED36-920E-4AB1-9A63-3DDCC73709A9}" type="pres">
      <dgm:prSet presAssocID="{6B490CBB-6CFA-4282-873B-4599D0C12AC4}" presName="spaceRect" presStyleCnt="0"/>
      <dgm:spPr/>
    </dgm:pt>
    <dgm:pt modelId="{BA18135E-6AE0-44F7-B82E-9FBB1ED06977}" type="pres">
      <dgm:prSet presAssocID="{6B490CBB-6CFA-4282-873B-4599D0C12A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AA5F5C-A6DD-40BE-86CD-045081ABADDD}" srcId="{529CFEE9-E767-4362-8C11-231F04592CBE}" destId="{F11E197B-6475-4B51-9A04-6DA5E1A8A3E4}" srcOrd="1" destOrd="0" parTransId="{B209D15E-5ECB-47D5-9744-675E1417E111}" sibTransId="{02DC1604-687A-49DF-8871-399D496CD135}"/>
    <dgm:cxn modelId="{E1E07462-8382-455B-81EC-B1D4AC9B5DD9}" srcId="{529CFEE9-E767-4362-8C11-231F04592CBE}" destId="{E350151D-0B43-4549-BA80-AE85645CAAEA}" srcOrd="0" destOrd="0" parTransId="{E6550C10-D3B7-4F75-AD2A-496B39500575}" sibTransId="{834042E5-A663-4FD1-B978-A3F782A2483B}"/>
    <dgm:cxn modelId="{4F209E43-CE6B-49CA-A06A-DE581E65FAD1}" type="presOf" srcId="{E350151D-0B43-4549-BA80-AE85645CAAEA}" destId="{7EC8EACD-DC14-4A48-84DA-228F11CB4EA5}" srcOrd="0" destOrd="0" presId="urn:microsoft.com/office/officeart/2018/2/layout/IconVerticalSolidList"/>
    <dgm:cxn modelId="{FBBC174A-FF16-417C-9BA9-E51D4829175A}" type="presOf" srcId="{F11E197B-6475-4B51-9A04-6DA5E1A8A3E4}" destId="{543AD484-BF1D-4161-A791-37FF836A3BCC}" srcOrd="0" destOrd="0" presId="urn:microsoft.com/office/officeart/2018/2/layout/IconVerticalSolidList"/>
    <dgm:cxn modelId="{F50C717E-C51D-4CF9-AE5B-D032A2A28921}" type="presOf" srcId="{6B490CBB-6CFA-4282-873B-4599D0C12AC4}" destId="{BA18135E-6AE0-44F7-B82E-9FBB1ED06977}" srcOrd="0" destOrd="0" presId="urn:microsoft.com/office/officeart/2018/2/layout/IconVerticalSolidList"/>
    <dgm:cxn modelId="{41750A82-B8B1-462E-88A4-25BDEF135CEF}" type="presOf" srcId="{529CFEE9-E767-4362-8C11-231F04592CBE}" destId="{A59185A0-6E79-46F0-B272-948C0A5E0E8A}" srcOrd="0" destOrd="0" presId="urn:microsoft.com/office/officeart/2018/2/layout/IconVerticalSolidList"/>
    <dgm:cxn modelId="{CAC598B1-0FF3-4ABC-A6E3-EE170153805D}" srcId="{529CFEE9-E767-4362-8C11-231F04592CBE}" destId="{6B490CBB-6CFA-4282-873B-4599D0C12AC4}" srcOrd="2" destOrd="0" parTransId="{A8DA8F95-C13D-41AF-A9A7-1AB2F493F348}" sibTransId="{5EF5D29E-2734-450F-A6D3-FD9093FFF32A}"/>
    <dgm:cxn modelId="{D9537097-778C-4E1E-82FA-ACA39D354E58}" type="presParOf" srcId="{A59185A0-6E79-46F0-B272-948C0A5E0E8A}" destId="{A96BBE8E-3F5A-435F-A1C0-35854454E025}" srcOrd="0" destOrd="0" presId="urn:microsoft.com/office/officeart/2018/2/layout/IconVerticalSolidList"/>
    <dgm:cxn modelId="{09773889-162B-49E9-95A7-C6C1D8B3D448}" type="presParOf" srcId="{A96BBE8E-3F5A-435F-A1C0-35854454E025}" destId="{F62B7256-CBA2-4589-BA90-92AD14ADB70D}" srcOrd="0" destOrd="0" presId="urn:microsoft.com/office/officeart/2018/2/layout/IconVerticalSolidList"/>
    <dgm:cxn modelId="{F87419AF-5D60-4F0D-A5B7-FAEF091F4DD3}" type="presParOf" srcId="{A96BBE8E-3F5A-435F-A1C0-35854454E025}" destId="{FE9F4B0E-2877-4122-B7D2-A350D194D4F4}" srcOrd="1" destOrd="0" presId="urn:microsoft.com/office/officeart/2018/2/layout/IconVerticalSolidList"/>
    <dgm:cxn modelId="{C7E8AD9B-C2B1-43C1-B499-0D39D2275008}" type="presParOf" srcId="{A96BBE8E-3F5A-435F-A1C0-35854454E025}" destId="{B1903594-C6B5-4A1B-A6B1-61C2B52BF64F}" srcOrd="2" destOrd="0" presId="urn:microsoft.com/office/officeart/2018/2/layout/IconVerticalSolidList"/>
    <dgm:cxn modelId="{943426F2-1173-4555-AE09-543F9F5BF48A}" type="presParOf" srcId="{A96BBE8E-3F5A-435F-A1C0-35854454E025}" destId="{7EC8EACD-DC14-4A48-84DA-228F11CB4EA5}" srcOrd="3" destOrd="0" presId="urn:microsoft.com/office/officeart/2018/2/layout/IconVerticalSolidList"/>
    <dgm:cxn modelId="{440AE30D-56FA-488F-A4F2-7DF01B236767}" type="presParOf" srcId="{A59185A0-6E79-46F0-B272-948C0A5E0E8A}" destId="{6AB590D2-2A6F-46D5-9AB1-EA101B38C228}" srcOrd="1" destOrd="0" presId="urn:microsoft.com/office/officeart/2018/2/layout/IconVerticalSolidList"/>
    <dgm:cxn modelId="{4ACF19DD-A48C-48A1-88CC-2DF4F2FF0773}" type="presParOf" srcId="{A59185A0-6E79-46F0-B272-948C0A5E0E8A}" destId="{BAFF8F96-C813-47D6-A164-20C0D6FD540F}" srcOrd="2" destOrd="0" presId="urn:microsoft.com/office/officeart/2018/2/layout/IconVerticalSolidList"/>
    <dgm:cxn modelId="{11C0170D-7080-4BB8-AC45-82BA0D00F973}" type="presParOf" srcId="{BAFF8F96-C813-47D6-A164-20C0D6FD540F}" destId="{33BD3CDC-4349-4C33-95CD-9D6162B35799}" srcOrd="0" destOrd="0" presId="urn:microsoft.com/office/officeart/2018/2/layout/IconVerticalSolidList"/>
    <dgm:cxn modelId="{93369644-FDB5-4B63-A22D-07571450057C}" type="presParOf" srcId="{BAFF8F96-C813-47D6-A164-20C0D6FD540F}" destId="{8C2BF530-3E36-48B4-B135-9A67F08FD636}" srcOrd="1" destOrd="0" presId="urn:microsoft.com/office/officeart/2018/2/layout/IconVerticalSolidList"/>
    <dgm:cxn modelId="{46FBD7C6-66B4-4691-AE6E-F0F956B96FC9}" type="presParOf" srcId="{BAFF8F96-C813-47D6-A164-20C0D6FD540F}" destId="{B7E8C4B8-F497-49AD-B982-AF6BD53B5DF0}" srcOrd="2" destOrd="0" presId="urn:microsoft.com/office/officeart/2018/2/layout/IconVerticalSolidList"/>
    <dgm:cxn modelId="{C30931D1-CE2A-4F37-8C35-A00999B59D52}" type="presParOf" srcId="{BAFF8F96-C813-47D6-A164-20C0D6FD540F}" destId="{543AD484-BF1D-4161-A791-37FF836A3BCC}" srcOrd="3" destOrd="0" presId="urn:microsoft.com/office/officeart/2018/2/layout/IconVerticalSolidList"/>
    <dgm:cxn modelId="{E1AB93CA-BCA9-47E1-837D-5C249E02819D}" type="presParOf" srcId="{A59185A0-6E79-46F0-B272-948C0A5E0E8A}" destId="{FC6F5C90-399E-422D-8066-D98241F0AE7E}" srcOrd="3" destOrd="0" presId="urn:microsoft.com/office/officeart/2018/2/layout/IconVerticalSolidList"/>
    <dgm:cxn modelId="{989BFE7B-8A83-43A9-832E-F2339FFE3CFF}" type="presParOf" srcId="{A59185A0-6E79-46F0-B272-948C0A5E0E8A}" destId="{3DB9CE40-F982-4A32-9F05-5393DFEEFB92}" srcOrd="4" destOrd="0" presId="urn:microsoft.com/office/officeart/2018/2/layout/IconVerticalSolidList"/>
    <dgm:cxn modelId="{5C9604BB-C2FD-4FC3-8CB5-B54B78A02E91}" type="presParOf" srcId="{3DB9CE40-F982-4A32-9F05-5393DFEEFB92}" destId="{E90A10BF-829F-4EF1-9B14-6C6DCA844178}" srcOrd="0" destOrd="0" presId="urn:microsoft.com/office/officeart/2018/2/layout/IconVerticalSolidList"/>
    <dgm:cxn modelId="{5D8991CB-87E7-44F1-8543-F29DD8D11C2E}" type="presParOf" srcId="{3DB9CE40-F982-4A32-9F05-5393DFEEFB92}" destId="{84FE84D0-D796-4A27-8137-F9125A03346D}" srcOrd="1" destOrd="0" presId="urn:microsoft.com/office/officeart/2018/2/layout/IconVerticalSolidList"/>
    <dgm:cxn modelId="{C0A910D8-ABA6-41E8-A763-F737C815DC39}" type="presParOf" srcId="{3DB9CE40-F982-4A32-9F05-5393DFEEFB92}" destId="{D8F6ED36-920E-4AB1-9A63-3DDCC73709A9}" srcOrd="2" destOrd="0" presId="urn:microsoft.com/office/officeart/2018/2/layout/IconVerticalSolidList"/>
    <dgm:cxn modelId="{8DAD8824-8C62-4746-8430-0A24BD6E18D5}" type="presParOf" srcId="{3DB9CE40-F982-4A32-9F05-5393DFEEFB92}" destId="{BA18135E-6AE0-44F7-B82E-9FBB1ED069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96F8E-F9E3-4CCF-AA15-64102B3DDA70}">
      <dsp:nvSpPr>
        <dsp:cNvPr id="0" name=""/>
        <dsp:cNvSpPr/>
      </dsp:nvSpPr>
      <dsp:spPr>
        <a:xfrm>
          <a:off x="0" y="577113"/>
          <a:ext cx="10512862" cy="13050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B7DB3-2D5E-4172-A8CD-B0B5B73BC221}">
      <dsp:nvSpPr>
        <dsp:cNvPr id="0" name=""/>
        <dsp:cNvSpPr/>
      </dsp:nvSpPr>
      <dsp:spPr>
        <a:xfrm>
          <a:off x="394781" y="870752"/>
          <a:ext cx="717783" cy="717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78C52-F7A6-4751-88FD-93966DB09250}">
      <dsp:nvSpPr>
        <dsp:cNvPr id="0" name=""/>
        <dsp:cNvSpPr/>
      </dsp:nvSpPr>
      <dsp:spPr>
        <a:xfrm>
          <a:off x="1507346" y="261777"/>
          <a:ext cx="9005515" cy="193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19" tIns="138119" rIns="138119" bIns="13811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 Edison has renamed their Electric Vehicle Charging Capacity map to the Electrification Capacity map to account for the visualization of available hosting capacity for heat electrification, </a:t>
          </a:r>
          <a:r>
            <a:rPr lang="en-US" sz="2100" b="1" kern="1200">
              <a:solidFill>
                <a:schemeClr val="accent1"/>
              </a:solidFill>
            </a:rPr>
            <a:t>in addition </a:t>
          </a:r>
          <a:r>
            <a:rPr lang="en-US" sz="2100" kern="1200"/>
            <a:t>to the visualization of available hosting capacity for potential electric vehicle charging sites.</a:t>
          </a:r>
        </a:p>
      </dsp:txBody>
      <dsp:txXfrm>
        <a:off x="1507346" y="261777"/>
        <a:ext cx="9005515" cy="1935732"/>
      </dsp:txXfrm>
    </dsp:sp>
    <dsp:sp modelId="{1A4C6F09-0C4B-446B-BF39-321CBC73FDC4}">
      <dsp:nvSpPr>
        <dsp:cNvPr id="0" name=""/>
        <dsp:cNvSpPr/>
      </dsp:nvSpPr>
      <dsp:spPr>
        <a:xfrm>
          <a:off x="0" y="2630281"/>
          <a:ext cx="10512862" cy="13516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A4507-3C7E-43A9-9531-80F353571846}">
      <dsp:nvSpPr>
        <dsp:cNvPr id="0" name=""/>
        <dsp:cNvSpPr/>
      </dsp:nvSpPr>
      <dsp:spPr>
        <a:xfrm>
          <a:off x="394781" y="2947209"/>
          <a:ext cx="717783" cy="717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9E684-DA22-4D52-B669-132F660AAFF3}">
      <dsp:nvSpPr>
        <dsp:cNvPr id="0" name=""/>
        <dsp:cNvSpPr/>
      </dsp:nvSpPr>
      <dsp:spPr>
        <a:xfrm>
          <a:off x="1507346" y="2523775"/>
          <a:ext cx="9005515" cy="1564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19" tIns="138119" rIns="138119" bIns="13811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This map shows </a:t>
          </a:r>
          <a:r>
            <a:rPr lang="en-US" sz="2100" b="1" kern="1200">
              <a:solidFill>
                <a:schemeClr val="accent1"/>
              </a:solidFill>
            </a:rPr>
            <a:t>transformer capacity </a:t>
          </a:r>
          <a:r>
            <a:rPr lang="en-US" sz="2100" kern="1200"/>
            <a:t>data for Con Edison’s underground network electrical system and </a:t>
          </a:r>
          <a:r>
            <a:rPr lang="en-US" sz="2100" b="1" kern="1200">
              <a:solidFill>
                <a:schemeClr val="accent1"/>
              </a:solidFill>
            </a:rPr>
            <a:t>feeder-level capacity </a:t>
          </a:r>
          <a:r>
            <a:rPr lang="en-US" sz="2100" kern="1200"/>
            <a:t>data for Con Edison’s non-network (overhead) system.</a:t>
          </a:r>
        </a:p>
      </dsp:txBody>
      <dsp:txXfrm>
        <a:off x="1507346" y="2523775"/>
        <a:ext cx="9005515" cy="1564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7256-CBA2-4589-BA90-92AD14ADB70D}">
      <dsp:nvSpPr>
        <dsp:cNvPr id="0" name=""/>
        <dsp:cNvSpPr/>
      </dsp:nvSpPr>
      <dsp:spPr>
        <a:xfrm>
          <a:off x="0" y="0"/>
          <a:ext cx="10512862" cy="12426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F4B0E-2877-4122-B7D2-A350D194D4F4}">
      <dsp:nvSpPr>
        <dsp:cNvPr id="0" name=""/>
        <dsp:cNvSpPr/>
      </dsp:nvSpPr>
      <dsp:spPr>
        <a:xfrm>
          <a:off x="375890" y="280118"/>
          <a:ext cx="683436" cy="6834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8EACD-DC14-4A48-84DA-228F11CB4EA5}">
      <dsp:nvSpPr>
        <dsp:cNvPr id="0" name=""/>
        <dsp:cNvSpPr/>
      </dsp:nvSpPr>
      <dsp:spPr>
        <a:xfrm>
          <a:off x="1435217" y="531"/>
          <a:ext cx="9077644" cy="124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10" tIns="131510" rIns="131510" bIns="1315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map displays both transformer and feeder level electrification capacity in both winter and summer. </a:t>
          </a:r>
        </a:p>
      </dsp:txBody>
      <dsp:txXfrm>
        <a:off x="1435217" y="531"/>
        <a:ext cx="9077644" cy="1242612"/>
      </dsp:txXfrm>
    </dsp:sp>
    <dsp:sp modelId="{33BD3CDC-4349-4C33-95CD-9D6162B35799}">
      <dsp:nvSpPr>
        <dsp:cNvPr id="0" name=""/>
        <dsp:cNvSpPr/>
      </dsp:nvSpPr>
      <dsp:spPr>
        <a:xfrm>
          <a:off x="0" y="1553796"/>
          <a:ext cx="10512862" cy="12426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F530-3E36-48B4-B135-9A67F08FD636}">
      <dsp:nvSpPr>
        <dsp:cNvPr id="0" name=""/>
        <dsp:cNvSpPr/>
      </dsp:nvSpPr>
      <dsp:spPr>
        <a:xfrm>
          <a:off x="375890" y="1833384"/>
          <a:ext cx="683436" cy="6834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AD484-BF1D-4161-A791-37FF836A3BCC}">
      <dsp:nvSpPr>
        <dsp:cNvPr id="0" name=""/>
        <dsp:cNvSpPr/>
      </dsp:nvSpPr>
      <dsp:spPr>
        <a:xfrm>
          <a:off x="1435217" y="1553796"/>
          <a:ext cx="9077644" cy="124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10" tIns="131510" rIns="131510" bIns="1315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rgbClr val="FFFF00"/>
              </a:solidFill>
            </a:rPr>
            <a:t>Summer</a:t>
          </a:r>
          <a:r>
            <a:rPr lang="en-US" sz="2500" kern="1200"/>
            <a:t> ratings are appropriate for use in estimating available capacity for electric vehicle charging.</a:t>
          </a:r>
        </a:p>
      </dsp:txBody>
      <dsp:txXfrm>
        <a:off x="1435217" y="1553796"/>
        <a:ext cx="9077644" cy="1242612"/>
      </dsp:txXfrm>
    </dsp:sp>
    <dsp:sp modelId="{E90A10BF-829F-4EF1-9B14-6C6DCA844178}">
      <dsp:nvSpPr>
        <dsp:cNvPr id="0" name=""/>
        <dsp:cNvSpPr/>
      </dsp:nvSpPr>
      <dsp:spPr>
        <a:xfrm>
          <a:off x="0" y="3107061"/>
          <a:ext cx="10512862" cy="12426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E84D0-D796-4A27-8137-F9125A03346D}">
      <dsp:nvSpPr>
        <dsp:cNvPr id="0" name=""/>
        <dsp:cNvSpPr/>
      </dsp:nvSpPr>
      <dsp:spPr>
        <a:xfrm>
          <a:off x="375890" y="3386649"/>
          <a:ext cx="683436" cy="6834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8135E-6AE0-44F7-B82E-9FBB1ED06977}">
      <dsp:nvSpPr>
        <dsp:cNvPr id="0" name=""/>
        <dsp:cNvSpPr/>
      </dsp:nvSpPr>
      <dsp:spPr>
        <a:xfrm>
          <a:off x="1435217" y="3107061"/>
          <a:ext cx="9077644" cy="124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10" tIns="131510" rIns="131510" bIns="13151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accent1">
                  <a:lumMod val="75000"/>
                </a:schemeClr>
              </a:solidFill>
            </a:rPr>
            <a:t>Winter</a:t>
          </a:r>
          <a:r>
            <a:rPr lang="en-US" sz="2500" kern="1200"/>
            <a:t> ratings can be used in combination with summer ratings to determine available capacity for building electrification.</a:t>
          </a:r>
        </a:p>
      </dsp:txBody>
      <dsp:txXfrm>
        <a:off x="1435217" y="3107061"/>
        <a:ext cx="9077644" cy="1242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7256-CBA2-4589-BA90-92AD14ADB70D}">
      <dsp:nvSpPr>
        <dsp:cNvPr id="0" name=""/>
        <dsp:cNvSpPr/>
      </dsp:nvSpPr>
      <dsp:spPr>
        <a:xfrm>
          <a:off x="0" y="0"/>
          <a:ext cx="7158716" cy="12548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F4B0E-2877-4122-B7D2-A350D194D4F4}">
      <dsp:nvSpPr>
        <dsp:cNvPr id="0" name=""/>
        <dsp:cNvSpPr/>
      </dsp:nvSpPr>
      <dsp:spPr>
        <a:xfrm>
          <a:off x="379605" y="286159"/>
          <a:ext cx="690866" cy="690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8EACD-DC14-4A48-84DA-228F11CB4EA5}">
      <dsp:nvSpPr>
        <dsp:cNvPr id="0" name=""/>
        <dsp:cNvSpPr/>
      </dsp:nvSpPr>
      <dsp:spPr>
        <a:xfrm>
          <a:off x="1450077" y="3808"/>
          <a:ext cx="5612944" cy="12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39" tIns="132939" rIns="132939" bIns="1329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Seasonal hosting capacity varies based on equipment ratings, which increase in colder months, and based on seasonal peak load</a:t>
          </a:r>
          <a:r>
            <a:rPr lang="en-US" sz="1400" kern="1200"/>
            <a:t>. </a:t>
          </a:r>
        </a:p>
      </dsp:txBody>
      <dsp:txXfrm>
        <a:off x="1450077" y="3808"/>
        <a:ext cx="5612944" cy="1256120"/>
      </dsp:txXfrm>
    </dsp:sp>
    <dsp:sp modelId="{33BD3CDC-4349-4C33-95CD-9D6162B35799}">
      <dsp:nvSpPr>
        <dsp:cNvPr id="0" name=""/>
        <dsp:cNvSpPr/>
      </dsp:nvSpPr>
      <dsp:spPr>
        <a:xfrm>
          <a:off x="0" y="1547042"/>
          <a:ext cx="7158716" cy="12548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F530-3E36-48B4-B135-9A67F08FD636}">
      <dsp:nvSpPr>
        <dsp:cNvPr id="0" name=""/>
        <dsp:cNvSpPr/>
      </dsp:nvSpPr>
      <dsp:spPr>
        <a:xfrm>
          <a:off x="379605" y="1829393"/>
          <a:ext cx="690866" cy="690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AD484-BF1D-4161-A791-37FF836A3BCC}">
      <dsp:nvSpPr>
        <dsp:cNvPr id="0" name=""/>
        <dsp:cNvSpPr/>
      </dsp:nvSpPr>
      <dsp:spPr>
        <a:xfrm>
          <a:off x="1450077" y="1547042"/>
          <a:ext cx="5612944" cy="12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39" tIns="132939" rIns="132939" bIns="13293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Transformers on this map are listed by available capacity and voltage.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Two types of transformers are displayed: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1. 208 volts (shown as circles)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2. 460 volts (shown as squares)</a:t>
          </a:r>
        </a:p>
      </dsp:txBody>
      <dsp:txXfrm>
        <a:off x="1450077" y="1547042"/>
        <a:ext cx="5612944" cy="1256120"/>
      </dsp:txXfrm>
    </dsp:sp>
    <dsp:sp modelId="{E90A10BF-829F-4EF1-9B14-6C6DCA844178}">
      <dsp:nvSpPr>
        <dsp:cNvPr id="0" name=""/>
        <dsp:cNvSpPr/>
      </dsp:nvSpPr>
      <dsp:spPr>
        <a:xfrm>
          <a:off x="0" y="3090276"/>
          <a:ext cx="7158716" cy="12548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E84D0-D796-4A27-8137-F9125A03346D}">
      <dsp:nvSpPr>
        <dsp:cNvPr id="0" name=""/>
        <dsp:cNvSpPr/>
      </dsp:nvSpPr>
      <dsp:spPr>
        <a:xfrm>
          <a:off x="379605" y="3372627"/>
          <a:ext cx="690866" cy="690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8135E-6AE0-44F7-B82E-9FBB1ED06977}">
      <dsp:nvSpPr>
        <dsp:cNvPr id="0" name=""/>
        <dsp:cNvSpPr/>
      </dsp:nvSpPr>
      <dsp:spPr>
        <a:xfrm>
          <a:off x="1450077" y="3090276"/>
          <a:ext cx="5612944" cy="12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39" tIns="132939" rIns="132939" bIns="1329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map shows </a:t>
          </a:r>
          <a:r>
            <a:rPr lang="en-US" sz="1800" b="1" kern="1200">
              <a:solidFill>
                <a:schemeClr val="accent1"/>
              </a:solidFill>
            </a:rPr>
            <a:t>four</a:t>
          </a:r>
          <a:r>
            <a:rPr lang="en-US" sz="1800" kern="1200"/>
            <a:t> levels of transformer capacity, by color.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map shows </a:t>
          </a:r>
          <a:r>
            <a:rPr lang="en-US" sz="1800" b="1" kern="1200">
              <a:solidFill>
                <a:schemeClr val="accent1"/>
              </a:solidFill>
            </a:rPr>
            <a:t>three</a:t>
          </a:r>
          <a:r>
            <a:rPr lang="en-US" sz="1800" kern="1200"/>
            <a:t> levels of feeder capacity, by color.</a:t>
          </a:r>
        </a:p>
      </dsp:txBody>
      <dsp:txXfrm>
        <a:off x="1450077" y="3090276"/>
        <a:ext cx="5612944" cy="125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DEFB1-9739-B64B-9B79-0470438D8C7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5D02-A53A-494B-BAF2-C8CDFFFC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78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C1C67-39C4-46C4-811E-FDB9D2124BE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C19A5-2018-4E65-BE9E-0E04426E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80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2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2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55DB4-0749-D5B5-71DD-A4ADE68A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89D8E4-DB7A-37E2-5D5F-F6BB7A19E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7A26C-E25A-7A4A-39FF-ECF3239F3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77C46-29F7-8136-419C-BE4A9E2D1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0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6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9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C19A5-2018-4E65-BE9E-0E04426E41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>
            <a:extLst>
              <a:ext uri="{FF2B5EF4-FFF2-40B4-BE49-F238E27FC236}">
                <a16:creationId xmlns:a16="http://schemas.microsoft.com/office/drawing/2014/main" id="{0BB48D90-1A36-49DC-AC5E-953D94EB32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316663"/>
            <a:ext cx="1827213" cy="541337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A114B0BA-E0CC-4BE2-958E-5CB8FB037E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2212" y="6316663"/>
            <a:ext cx="755886" cy="541337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18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5081CE5-5B98-4B77-ABDA-D333E6A83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1676400"/>
            <a:ext cx="4191000" cy="33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424FFB-A154-F18C-B4E5-806EFF4C3426}"/>
              </a:ext>
            </a:extLst>
          </p:cNvPr>
          <p:cNvSpPr/>
          <p:nvPr userDrawn="1"/>
        </p:nvSpPr>
        <p:spPr bwMode="auto">
          <a:xfrm>
            <a:off x="5172700" y="6507034"/>
            <a:ext cx="2169197" cy="186885"/>
          </a:xfrm>
          <a:prstGeom prst="rect">
            <a:avLst/>
          </a:prstGeom>
          <a:solidFill>
            <a:srgbClr val="BFBFB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144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4E98-2450-4E1F-8433-D6CA4852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B22E-7230-4C7F-9CF0-099606CB8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9E124-C3A7-4F00-9AA6-13F1958B5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5297C-91DF-45A8-A63B-5A413B2C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DCE28-F40F-4E4F-98A2-6C1C8966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AE739-B29A-4760-B97E-2C563396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491F-5CC7-45AB-A950-2BEBB2D274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2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4D40-91D1-46DF-919C-FA6A5DCF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547C5-0E00-4726-86AB-F9405710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C442C-1808-4F96-BEC7-8A4930303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89EA8-33DA-42CD-9E8D-ABF8E57B4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390FE-3D6D-4036-8732-6C35C5FBF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5350A-2655-4562-A608-C6A18250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73B73-7B3F-4460-8B36-952D4D77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80B82-A6EB-4482-8CA4-C2FDC3F6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30C62-7B2D-4BD3-B63E-872F20A0FD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0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3EB9-E025-4D4A-9147-5C0B3EBE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CC4C6-D3B6-472A-B694-7D9A14FF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E6873-BFA1-45B7-9659-76259CB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06791-7220-4562-B373-6FB56F70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BA43A-90EA-4E10-9581-C09E672384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79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ED797-68F3-458A-B493-95C04A06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CF0E8-6EBC-4078-8FB1-A1366BE2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232CE-159D-482C-A9A0-BF66C768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DDB16-3873-4888-B1AD-FBDD8CE45E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5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6E52-3122-4064-A315-D230DC65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43FE6-B628-49A5-9F93-6AB2ACFA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EB4D8-08EE-423B-BFEF-FBF07D58B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B4FAC-B3DA-4999-AEEB-7EB67F83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CBAB0-0B10-4175-AB58-777C7107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D90F4-54E2-4434-940F-64670481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FBA10-314A-43A4-840B-A1A44B963A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8452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3707-48FC-4A1D-A5B3-BB45CC34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1072F-CF5E-4050-B48A-541DC2942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A009A-28D2-455E-889F-63AB58F9C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C3B0F-6511-4673-9BE5-754B6F80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0A2D7-6A23-4983-B4A6-40CD3A3B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66F-7051-4F6C-AF7C-19539F65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FBA10-314A-43A4-840B-A1A44B963A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3011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6A69-C223-41B3-9952-4B85A825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EFADB-070D-464D-AA37-CB30D42F7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9D1FB-3F5B-4D15-A8E2-391E8C35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446C9-3072-4C6F-8019-A8FDB631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534F-7692-4521-9A62-A0EB0CF0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FBA10-314A-43A4-840B-A1A44B963A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13228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3ACC4-2C7B-41E4-8B15-7A400DA16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A25C7-46B0-49DC-BC6B-5C1859A95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D1FCE-486B-47DB-A40E-83BA97A2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2E1B-B0C4-4353-8442-368C9084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B7476-C2C4-472E-92AB-2E4B6DAC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107CE-DDCB-4401-B2EE-211648D416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1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12446146-BA77-46A6-8348-BE1B2C72D8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6665"/>
            <a:ext cx="12188825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799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6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7D2871-5D17-4F57-97B7-75D0CF23BC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5549" y="2057400"/>
            <a:ext cx="11272548" cy="1371600"/>
          </a:xfrm>
        </p:spPr>
        <p:txBody>
          <a:bodyPr/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6EAC81-5750-46F0-A8D1-3FC867202E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2462" y="3657600"/>
            <a:ext cx="10214488" cy="1981200"/>
          </a:xfrm>
        </p:spPr>
        <p:txBody>
          <a:bodyPr/>
          <a:lstStyle>
            <a:lvl1pPr marL="0" indent="0" algn="ctr">
              <a:buFont typeface="Times" pitchFamily="-110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84D4A-E930-8821-E98F-BA640D9755F3}"/>
              </a:ext>
            </a:extLst>
          </p:cNvPr>
          <p:cNvSpPr/>
          <p:nvPr userDrawn="1"/>
        </p:nvSpPr>
        <p:spPr bwMode="auto">
          <a:xfrm>
            <a:off x="5172701" y="6507034"/>
            <a:ext cx="1868846" cy="186885"/>
          </a:xfrm>
          <a:prstGeom prst="rect">
            <a:avLst/>
          </a:prstGeom>
          <a:solidFill>
            <a:srgbClr val="BFBFB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379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CFDD25-7153-760B-5EA4-7CEF1EAC9F65}"/>
              </a:ext>
            </a:extLst>
          </p:cNvPr>
          <p:cNvSpPr/>
          <p:nvPr userDrawn="1"/>
        </p:nvSpPr>
        <p:spPr bwMode="auto">
          <a:xfrm>
            <a:off x="5172701" y="6507034"/>
            <a:ext cx="1868846" cy="186885"/>
          </a:xfrm>
          <a:prstGeom prst="rect">
            <a:avLst/>
          </a:prstGeom>
          <a:solidFill>
            <a:srgbClr val="BFBFB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1257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ED889-E404-5D99-AB04-4ECE2D10DE83}"/>
              </a:ext>
            </a:extLst>
          </p:cNvPr>
          <p:cNvSpPr/>
          <p:nvPr userDrawn="1"/>
        </p:nvSpPr>
        <p:spPr bwMode="auto">
          <a:xfrm>
            <a:off x="5172701" y="6507034"/>
            <a:ext cx="1868846" cy="186885"/>
          </a:xfrm>
          <a:prstGeom prst="rect">
            <a:avLst/>
          </a:prstGeom>
          <a:solidFill>
            <a:srgbClr val="BFBFB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126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4BBCE8-55D7-4501-B8CD-E650D85D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7" y="256032"/>
            <a:ext cx="1127466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779333-1DEA-4841-AC68-98A29968A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449763"/>
          </a:xfrm>
        </p:spPr>
        <p:txBody>
          <a:bodyPr/>
          <a:lstStyle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58978C-EC6A-A193-AB2C-6B920996AD66}"/>
              </a:ext>
            </a:extLst>
          </p:cNvPr>
          <p:cNvSpPr/>
          <p:nvPr userDrawn="1"/>
        </p:nvSpPr>
        <p:spPr bwMode="auto">
          <a:xfrm>
            <a:off x="5172701" y="6507034"/>
            <a:ext cx="1868846" cy="186885"/>
          </a:xfrm>
          <a:prstGeom prst="rect">
            <a:avLst/>
          </a:prstGeom>
          <a:solidFill>
            <a:srgbClr val="BFBFB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556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199"/>
            </a:lvl2pPr>
            <a:lvl3pPr>
              <a:defRPr sz="1999"/>
            </a:lvl3pPr>
            <a:lvl4pPr>
              <a:defRPr sz="1799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4EDC24-E4D4-78B6-263D-A0E43350C09B}"/>
              </a:ext>
            </a:extLst>
          </p:cNvPr>
          <p:cNvSpPr/>
          <p:nvPr userDrawn="1"/>
        </p:nvSpPr>
        <p:spPr bwMode="auto">
          <a:xfrm>
            <a:off x="5172701" y="6507034"/>
            <a:ext cx="1868846" cy="186885"/>
          </a:xfrm>
          <a:prstGeom prst="rect">
            <a:avLst/>
          </a:prstGeom>
          <a:solidFill>
            <a:srgbClr val="BFBFB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8432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A50E-B9BE-4984-9BAF-3DB59B8BD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45410-29E2-4A99-ABB6-A535BF02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AF99-BFC8-4CB2-82AB-95C8C30B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F65E-9848-47FF-BE57-6C5C16B2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73794-0E2F-4269-88B5-52EA1CB3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FBA10-314A-43A4-840B-A1A44B963A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782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5A13-F549-45A9-87B1-35E90F31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A2D7-432E-4794-83E6-B9FD3E1A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3BE98-07DA-4620-8BD1-B53AE19D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54DE4-FAED-497D-9A6E-36408C8D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93E6-1BD2-48D6-B25E-2AEAE850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EAF43-9891-4B04-86E3-3A040FE348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59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D1FE-7157-477D-A1B7-322C8AD3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FE0ED-4277-451D-A93C-764F55C83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ADE3-B7EB-4FEA-83BB-513F2021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3321-CED4-4B5E-8694-B7D6E338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3111-7EBB-4E2B-8D8E-F5EA645D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FBA10-314A-43A4-840B-A1A44B963A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4096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496087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-1" y="6316663"/>
            <a:ext cx="12188826" cy="541337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1400" b="1">
                <a:solidFill>
                  <a:srgbClr val="FF0000"/>
                </a:solidFill>
              </a:rPr>
              <a:t>For Discussion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217" y="256032"/>
            <a:ext cx="1127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11" y="1371607"/>
            <a:ext cx="11278895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11352214" y="6433443"/>
            <a:ext cx="40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C7F194-47C9-624C-BD23-0EDC61CB60A4}" type="slidenum">
              <a:rPr lang="en-US" sz="1400" smtClean="0"/>
              <a:pPr/>
              <a:t>‹#›</a:t>
            </a:fld>
            <a:endParaRPr lang="en-US" sz="1400"/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50171"/>
            <a:ext cx="137877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3" r:id="rId3"/>
    <p:sldLayoutId id="2147483664" r:id="rId4"/>
    <p:sldLayoutId id="2147483687" r:id="rId5"/>
    <p:sldLayoutId id="2147483668" r:id="rId6"/>
  </p:sldLayoutIdLst>
  <p:transition/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 Black" pitchFamily="-110" charset="0"/>
          <a:ea typeface="ＭＳ Ｐゴシック" pitchFamily="-110" charset="-128"/>
          <a:cs typeface="ＭＳ Ｐゴシック" pitchFamily="-110" charset="-128"/>
        </a:defRPr>
      </a:lvl5pPr>
      <a:lvl6pPr marL="6086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 Black" pitchFamily="-110" charset="0"/>
        </a:defRPr>
      </a:lvl6pPr>
      <a:lvl7pPr marL="12172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 Black" pitchFamily="-110" charset="0"/>
        </a:defRPr>
      </a:lvl7pPr>
      <a:lvl8pPr marL="18258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 Black" pitchFamily="-110" charset="0"/>
        </a:defRPr>
      </a:lvl8pPr>
      <a:lvl9pPr marL="243449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 Black" pitchFamily="-110" charset="0"/>
        </a:defRPr>
      </a:lvl9pPr>
    </p:titleStyle>
    <p:bodyStyle>
      <a:lvl1pPr marL="304312" indent="-304312" algn="l" rtl="0" eaLnBrk="1" fontAlgn="base" hangingPunct="1">
        <a:spcBef>
          <a:spcPts val="1200"/>
        </a:spcBef>
        <a:spcAft>
          <a:spcPct val="0"/>
        </a:spcAft>
        <a:buClr>
          <a:srgbClr val="0790EC"/>
        </a:buClr>
        <a:buSzPct val="125000"/>
        <a:buFont typeface="Times" pitchFamily="-110" charset="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834746" indent="-378278" algn="l" rtl="0" eaLnBrk="1" fontAlgn="base" hangingPunct="1">
        <a:spcBef>
          <a:spcPts val="600"/>
        </a:spcBef>
        <a:spcAft>
          <a:spcPct val="0"/>
        </a:spcAft>
        <a:buClr>
          <a:srgbClr val="0790EC"/>
        </a:buClr>
        <a:buSzPct val="130000"/>
        <a:buFont typeface="Times" pitchFamily="-110" charset="0"/>
        <a:buChar char="–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1217249" indent="-230348" algn="l" rtl="0" eaLnBrk="1" fontAlgn="base" hangingPunct="1">
        <a:spcBef>
          <a:spcPts val="600"/>
        </a:spcBef>
        <a:spcAft>
          <a:spcPct val="0"/>
        </a:spcAft>
        <a:buClr>
          <a:srgbClr val="0790EC"/>
        </a:buClr>
        <a:buSzPct val="110000"/>
        <a:buFont typeface="Times" pitchFamily="-110" charset="0"/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80058" indent="-310653" algn="l" rtl="0" eaLnBrk="1" fontAlgn="base" hangingPunct="1">
        <a:spcBef>
          <a:spcPts val="600"/>
        </a:spcBef>
        <a:spcAft>
          <a:spcPct val="0"/>
        </a:spcAft>
        <a:buClr>
          <a:srgbClr val="0790EC"/>
        </a:buClr>
        <a:buSzPct val="110000"/>
        <a:buFont typeface="Times" pitchFamily="-110" charset="0"/>
        <a:buChar char="–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1996" indent="-219781" algn="l" rtl="0" eaLnBrk="1" fontAlgn="base" hangingPunct="1">
        <a:spcBef>
          <a:spcPts val="6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2660620" indent="-219781" algn="l" rtl="0" eaLnBrk="1" fontAlgn="base" hangingPunct="1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3269245" indent="-219781" algn="l" rtl="0" eaLnBrk="1" fontAlgn="base" hangingPunct="1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3877869" indent="-219781" algn="l" rtl="0" eaLnBrk="1" fontAlgn="base" hangingPunct="1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4486494" indent="-219781" algn="l" rtl="0" eaLnBrk="1" fontAlgn="base" hangingPunct="1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6086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C6B2D53-CD90-E399-5774-8C62794F49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37713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8" imgH="408" progId="TCLayout.ActiveDocument.1">
                  <p:embed/>
                </p:oleObj>
              </mc:Choice>
              <mc:Fallback>
                <p:oleObj name="think-cell Slide" r:id="rId15" imgW="408" imgH="4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6B2D53-CD90-E399-5774-8C62794F49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0">
            <a:extLst>
              <a:ext uri="{FF2B5EF4-FFF2-40B4-BE49-F238E27FC236}">
                <a16:creationId xmlns:a16="http://schemas.microsoft.com/office/drawing/2014/main" id="{C54D6396-3F7B-49EE-A32C-FDD0D45C9D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316665"/>
            <a:ext cx="12188826" cy="541337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1799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E16F4-9EB5-4C16-9A86-596FA253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DE42-F5FF-44E5-BD8C-B241DEE4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1E24A-C5B6-4E1F-A7D5-BA890D678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7F04-173B-4E1D-B10D-1D09089C26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17C37-0F63-4134-A656-FD860DF14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4AA5-E932-4A1A-B44A-4276E55D6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D4F94-50B3-4DDD-9F7C-8604E60BD2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8B1873CC-CB7A-4F87-A5D7-2E359C2A03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" y="6454777"/>
            <a:ext cx="185371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6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7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8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9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4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5.xml"/><Relationship Id="rId6" Type="http://schemas.openxmlformats.org/officeDocument/2006/relationships/hyperlink" Target="https://attendee.gotowebinar.com/recording/3111678811423143510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Relationship Id="rId6" Type="http://schemas.openxmlformats.org/officeDocument/2006/relationships/hyperlink" Target="https://nam02.safelinks.protection.outlook.com/?url=https%3A%2F%2Fr20.rs6.net%2Ftn.jsp%3Ff%3D001lbjl33q5Ygo-63603TPm7EpQSLVAz7ZLIXF0XZzPfir8NyEy9GzmxZRKWt71c1Ktk5UWpTZD2C-ScovB4jfHpZ4x1JoKrMA-ZoSfS1mHH1tOkjmezMQ44d2GKzdyv1IE6R6lXnziq2ie0qah2mem8s7IgA2I3qMPClOJwrvfIeCdP33wYTEOBcKhLu9co9kSMj_6oD-Il9ALRQ02rudbj4JjzC0fbKbj%26c%3DQhCz2KFA4CMfKHJmYd_fta3OmoPR698Tn3czvbDntwtmM0wlcY3yeQ%3D%3D%26ch%3DI6j435-A4qJnIh2_c6mux1UiQDvEkdjjWcWenpF1NU5ob979yA3dQw%3D%3D&amp;data=05%7C01%7Cdelacruza%40coned.com%7Cc55642a5b59a4b77de7f08dbf28c9996%7Ce9aef9b725ca4518a88133e546773136%7C0%7C0%7C638370458082500708%7CUnknown%7CTWFpbGZsb3d8eyJWIjoiMC4wLjAwMDAiLCJQIjoiV2luMzIiLCJBTiI6Ik1haWwiLCJXVCI6Mn0%3D%7C3000%7C%7C%7C&amp;sdata=3xl4tY02w5UvMZPx7By%2Bzsvya6RtQRoh8LnsQHEGjHI%3D&amp;reserved=0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0.xml"/><Relationship Id="rId6" Type="http://schemas.openxmlformats.org/officeDocument/2006/relationships/image" Target="../media/image3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cusercontent.com/c9e446e0fed725e081736813c/files/b25dae30-6d53-b5eb-0b90-1d074ff32d28/February_2024_Decom_Training_Webinar.03.pdf" TargetMode="External"/><Relationship Id="rId3" Type="http://schemas.openxmlformats.org/officeDocument/2006/relationships/oleObject" Target="../embeddings/oleObject7.bin"/><Relationship Id="rId7" Type="http://schemas.openxmlformats.org/officeDocument/2006/relationships/hyperlink" Target="https://www.gotostage.com/channel/605e6790b2d043e5b2d270c27c6b517d/recording/7dae36505705406aaa8472e207f6041d/watch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hyperlink" Target="https://cleanheat.ny.gov/assets/pdf/ConEd%20Resi%20CH%20Decommissioning%20Checklist%2004-24-23.pdf" TargetMode="External"/><Relationship Id="rId5" Type="http://schemas.openxmlformats.org/officeDocument/2006/relationships/hyperlink" Target="https://view.officeapps.live.com/op/view.aspx?src=https%3A%2F%2Fcleanheat.ny.gov%2Fassets%2Fother%2FCon%2520Edison%2520Air-Source-Heat-Pump-Checklist.xlsx&amp;wdOrigin=BROWSELINK" TargetMode="Externa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chart" Target="../charts/chart1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image" Target="../media/image7.emf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oleObject" Target="../embeddings/oleObject10.bin"/><Relationship Id="rId40" Type="http://schemas.openxmlformats.org/officeDocument/2006/relationships/chart" Target="../charts/chart2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slideLayout" Target="../slideLayouts/slideLayout5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8" Type="http://schemas.openxmlformats.org/officeDocument/2006/relationships/tags" Target="../tags/tag23.xml"/><Relationship Id="rId3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151CAA9-B7F7-1724-6726-3D10CD8ED0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2579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151CAA9-B7F7-1724-6726-3D10CD8ED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CFBF50-408E-41C3-AE9B-8A14DCDBE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49" y="2057400"/>
            <a:ext cx="11272548" cy="1371600"/>
          </a:xfrm>
        </p:spPr>
        <p:txBody>
          <a:bodyPr vert="horz"/>
          <a:lstStyle/>
          <a:p>
            <a:r>
              <a:rPr lang="en-US"/>
              <a:t>Con Edison Clean Heat</a:t>
            </a:r>
            <a:br>
              <a:rPr lang="en-US"/>
            </a:br>
            <a:r>
              <a:rPr lang="en-US"/>
              <a:t>March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22258-53F6-47AC-A284-DB901376A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462" y="3657600"/>
            <a:ext cx="10214488" cy="1981200"/>
          </a:xfrm>
        </p:spPr>
        <p:txBody>
          <a:bodyPr/>
          <a:lstStyle/>
          <a:p>
            <a:r>
              <a:rPr lang="en-US"/>
              <a:t>March 19, 2024</a:t>
            </a:r>
          </a:p>
        </p:txBody>
      </p:sp>
    </p:spTree>
    <p:extLst>
      <p:ext uri="{BB962C8B-B14F-4D97-AF65-F5344CB8AC3E}">
        <p14:creationId xmlns:p14="http://schemas.microsoft.com/office/powerpoint/2010/main" val="7690740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B310C6B-633E-03B5-3A5C-277C46C423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4720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310C6B-633E-03B5-3A5C-277C46C42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45F996-8CBE-A487-50E5-47F4F1A0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March 1, 2024, Program Manual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A0AB-612A-1AD4-3CB0-59BB5FFD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8"/>
            <a:ext cx="11278895" cy="4752968"/>
          </a:xfrm>
        </p:spPr>
        <p:txBody>
          <a:bodyPr/>
          <a:lstStyle/>
          <a:p>
            <a:r>
              <a:rPr lang="en-US" sz="1800"/>
              <a:t>Incentives </a:t>
            </a:r>
          </a:p>
          <a:p>
            <a:pPr lvl="1"/>
            <a:r>
              <a:rPr lang="en-US" sz="1800"/>
              <a:t>Codifies the Limited Time Offers (LTO) introduced in December </a:t>
            </a:r>
          </a:p>
          <a:p>
            <a:pPr lvl="2"/>
            <a:r>
              <a:rPr lang="en-US" sz="1600"/>
              <a:t>Residential ASHP and GSHP, Small and Medium Business, and Multifamily</a:t>
            </a:r>
          </a:p>
          <a:p>
            <a:pPr lvl="1"/>
            <a:r>
              <a:rPr lang="en-US" sz="1800"/>
              <a:t>Introduces new incentives and LTOs</a:t>
            </a:r>
          </a:p>
          <a:p>
            <a:pPr lvl="2"/>
            <a:r>
              <a:rPr lang="en-US" sz="1600"/>
              <a:t>Non-residential GSHP </a:t>
            </a:r>
          </a:p>
          <a:p>
            <a:pPr lvl="3"/>
            <a:r>
              <a:rPr lang="en-US" sz="1400"/>
              <a:t>LTO and incentives for GSHP Thermal Conductivity Testing (TCT)</a:t>
            </a:r>
          </a:p>
          <a:p>
            <a:pPr lvl="2"/>
            <a:r>
              <a:rPr lang="en-US" sz="1600"/>
              <a:t>C&amp;I: LTO</a:t>
            </a:r>
          </a:p>
          <a:p>
            <a:pPr marL="986901" lvl="2" indent="0">
              <a:buNone/>
            </a:pPr>
            <a:endParaRPr lang="en-US" sz="1600"/>
          </a:p>
          <a:p>
            <a:r>
              <a:rPr lang="en-US" sz="1800"/>
              <a:t>New Residential Clean Heat category </a:t>
            </a:r>
          </a:p>
          <a:p>
            <a:pPr lvl="1"/>
            <a:r>
              <a:rPr lang="en-US" sz="1800"/>
              <a:t>Air-to-water heat pumps (AWHP) (category 2e) </a:t>
            </a:r>
          </a:p>
          <a:p>
            <a:pPr marL="456468" lvl="1" indent="0">
              <a:buNone/>
            </a:pPr>
            <a:endParaRPr lang="en-US" sz="1800"/>
          </a:p>
          <a:p>
            <a:r>
              <a:rPr lang="en-US" sz="1800"/>
              <a:t>Allows C&amp;I and Multifamily customers to submit applications directly, as they do with other Con Edison Energy Efficiency programs.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35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B310C6B-633E-03B5-3A5C-277C46C423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310C6B-633E-03B5-3A5C-277C46C42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45F996-8CBE-A487-50E5-47F4F1A0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Multifamily March 1, 2024, Program Manual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A0AB-612A-1AD4-3CB0-59BB5FFD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8"/>
            <a:ext cx="11278895" cy="4672006"/>
          </a:xfrm>
        </p:spPr>
        <p:txBody>
          <a:bodyPr/>
          <a:lstStyle/>
          <a:p>
            <a:r>
              <a:rPr lang="en-US" sz="1800"/>
              <a:t>New category - Multifamily prescriptive water (category 6a) </a:t>
            </a:r>
          </a:p>
          <a:p>
            <a:pPr lvl="1"/>
            <a:r>
              <a:rPr lang="en-US" sz="1600"/>
              <a:t>Targets domestic hot water in multifamily properties for in-unit use with a simple incentive structure</a:t>
            </a:r>
          </a:p>
          <a:p>
            <a:pPr lvl="1"/>
            <a:r>
              <a:rPr lang="en-US" sz="1600"/>
              <a:t>Incentives of $1,000 per dwelling unit (aka apartment) </a:t>
            </a:r>
          </a:p>
          <a:p>
            <a:pPr lvl="1"/>
            <a:r>
              <a:rPr lang="en-US" sz="1600"/>
              <a:t>Only full-load air-to-water heat pump installations are eligible for category 6a incentives. </a:t>
            </a:r>
          </a:p>
          <a:p>
            <a:pPr marL="456468" lvl="1" indent="0">
              <a:buNone/>
            </a:pPr>
            <a:endParaRPr lang="en-US" sz="2400"/>
          </a:p>
          <a:p>
            <a:r>
              <a:rPr lang="en-US" sz="1800"/>
              <a:t>Expanding eligibility for Multifamily offerings </a:t>
            </a:r>
          </a:p>
          <a:p>
            <a:pPr lvl="1"/>
            <a:r>
              <a:rPr lang="en-US" sz="1800"/>
              <a:t>Expands the eligibility for prescriptive (category 2c) $/dwelling rate up to buildings with 100 units </a:t>
            </a:r>
          </a:p>
          <a:p>
            <a:pPr lvl="1"/>
            <a:r>
              <a:rPr lang="en-US" sz="1800"/>
              <a:t>Allows buildings of any size to submit for partial load custom categories</a:t>
            </a:r>
          </a:p>
          <a:p>
            <a:pPr marL="456468" lvl="1" indent="0">
              <a:buNone/>
            </a:pPr>
            <a:endParaRPr lang="en-US" sz="2400"/>
          </a:p>
          <a:p>
            <a:r>
              <a:rPr lang="en-US" sz="1800"/>
              <a:t>Allows Multifamily customers to submit applications directly, as they do with our core Energy Efficiency programs.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66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565643"/>
          </a:xfrm>
        </p:spPr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Accessing Decommissioning Training Information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 </a:t>
            </a:r>
          </a:p>
          <a:p>
            <a:pPr marL="457200" indent="-457200"/>
            <a:r>
              <a:rPr lang="en-US"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6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2107C-0E07-C6C4-66A0-2BA80654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95E4EA9D-B1BA-7F59-8E08-C7621A55EC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5110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E4EA9D-B1BA-7F59-8E08-C7621A55E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649EE8-859E-C578-E03D-E532B130817A}"/>
              </a:ext>
            </a:extLst>
          </p:cNvPr>
          <p:cNvSpPr txBox="1">
            <a:spLocks/>
          </p:cNvSpPr>
          <p:nvPr/>
        </p:nvSpPr>
        <p:spPr>
          <a:xfrm>
            <a:off x="609600" y="1664532"/>
            <a:ext cx="10985502" cy="14691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2000" kern="0">
                <a:ea typeface="ＭＳ Ｐゴシック"/>
              </a:rPr>
              <a:t>To be eligible for the 2024 Promotion, applications must be submitted </a:t>
            </a:r>
            <a:r>
              <a:rPr lang="en-US" sz="2000"/>
              <a:t>by </a:t>
            </a:r>
            <a:r>
              <a:rPr lang="en-US" sz="2000" kern="0">
                <a:ea typeface="ＭＳ Ｐゴシック"/>
              </a:rPr>
              <a:t>May 31st, 2024  </a:t>
            </a:r>
          </a:p>
          <a:p>
            <a:pPr marL="530434" lvl="1" indent="0">
              <a:buNone/>
            </a:pPr>
            <a:endParaRPr lang="en-US" kern="0">
              <a:ea typeface="ＭＳ Ｐゴシック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CB22E6-9722-A2A5-E159-B8AE2C81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7" y="256032"/>
            <a:ext cx="11274663" cy="914400"/>
          </a:xfrm>
        </p:spPr>
        <p:txBody>
          <a:bodyPr vert="horz"/>
          <a:lstStyle/>
          <a:p>
            <a:r>
              <a:rPr lang="en-US"/>
              <a:t>2024 Promotion Residential ASHP Decommissioning Rates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83C349-F669-5978-0C36-FA843AD2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4608" y="2900363"/>
            <a:ext cx="225516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7C8A8-9F9D-9914-E913-45ABE0D039F1}"/>
              </a:ext>
            </a:extLst>
          </p:cNvPr>
          <p:cNvSpPr txBox="1">
            <a:spLocks/>
          </p:cNvSpPr>
          <p:nvPr/>
        </p:nvSpPr>
        <p:spPr>
          <a:xfrm>
            <a:off x="609600" y="4626869"/>
            <a:ext cx="11278895" cy="1342489"/>
          </a:xfrm>
          <a:prstGeom prst="rect">
            <a:avLst/>
          </a:prstGeom>
        </p:spPr>
        <p:txBody>
          <a:bodyPr/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kern="0"/>
              <a:t>Project applications submitted after May 31, 2024, will be eligible for the Base Incentive Rates.</a:t>
            </a:r>
          </a:p>
          <a:p>
            <a:pPr>
              <a:spcBef>
                <a:spcPts val="0"/>
              </a:spcBef>
            </a:pPr>
            <a:endParaRPr lang="en-US" sz="1800" kern="0"/>
          </a:p>
          <a:p>
            <a:pPr>
              <a:spcBef>
                <a:spcPts val="0"/>
              </a:spcBef>
            </a:pPr>
            <a:r>
              <a:rPr lang="en-US" sz="1800" kern="0"/>
              <a:t>Projects in DAC are eligible to receive incentives that cover up to 70% of project costs, while incentives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kern="0"/>
              <a:t>    </a:t>
            </a:r>
            <a:r>
              <a:rPr lang="en-US" sz="1200" kern="0"/>
              <a:t> </a:t>
            </a:r>
            <a:r>
              <a:rPr lang="en-US" sz="1800" kern="0"/>
              <a:t> for projects outside of DACs remain capped at 50% of project costs. </a:t>
            </a:r>
            <a:endParaRPr lang="en-US" sz="1800" b="0" i="0" u="none" strike="noStrike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E16515-A421-6CC7-B4FB-B8CDD775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0522"/>
              </p:ext>
            </p:extLst>
          </p:nvPr>
        </p:nvGraphicFramePr>
        <p:xfrm>
          <a:off x="609600" y="2259687"/>
          <a:ext cx="10987885" cy="219575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46294">
                  <a:extLst>
                    <a:ext uri="{9D8B030D-6E8A-4147-A177-3AD203B41FA5}">
                      <a16:colId xmlns:a16="http://schemas.microsoft.com/office/drawing/2014/main" val="1689406185"/>
                    </a:ext>
                  </a:extLst>
                </a:gridCol>
                <a:gridCol w="2150653">
                  <a:extLst>
                    <a:ext uri="{9D8B030D-6E8A-4147-A177-3AD203B41FA5}">
                      <a16:colId xmlns:a16="http://schemas.microsoft.com/office/drawing/2014/main" val="2444806372"/>
                    </a:ext>
                  </a:extLst>
                </a:gridCol>
                <a:gridCol w="2288314">
                  <a:extLst>
                    <a:ext uri="{9D8B030D-6E8A-4147-A177-3AD203B41FA5}">
                      <a16:colId xmlns:a16="http://schemas.microsoft.com/office/drawing/2014/main" val="1822143245"/>
                    </a:ext>
                  </a:extLst>
                </a:gridCol>
                <a:gridCol w="1916464">
                  <a:extLst>
                    <a:ext uri="{9D8B030D-6E8A-4147-A177-3AD203B41FA5}">
                      <a16:colId xmlns:a16="http://schemas.microsoft.com/office/drawing/2014/main" val="1927796562"/>
                    </a:ext>
                  </a:extLst>
                </a:gridCol>
                <a:gridCol w="1786160">
                  <a:extLst>
                    <a:ext uri="{9D8B030D-6E8A-4147-A177-3AD203B41FA5}">
                      <a16:colId xmlns:a16="http://schemas.microsoft.com/office/drawing/2014/main" val="2899709586"/>
                    </a:ext>
                  </a:extLst>
                </a:gridCol>
              </a:tblGrid>
              <a:tr h="367222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800">
                          <a:effectLst/>
                        </a:rPr>
                        <a:t>Con Edison Clean Heat Residential ASHP Decommissioning Rates (Category 2b)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84067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Non-DAC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61593"/>
                  </a:ext>
                </a:extLst>
              </a:tr>
              <a:tr h="622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Single family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Apartments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Single family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Apartments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32280"/>
                  </a:ext>
                </a:extLst>
              </a:tr>
              <a:tr h="472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Base Incentive Rates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$8,000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$10,000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8793397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Promotion Rates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$7,000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64110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3D9F4B5C-3321-838D-4424-81191878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17" y="3357722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A2A2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  </a:t>
            </a: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A2A2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46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0490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2024 Promotion incentive rates for Residential GSHP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CB11B81-DB8D-6F1A-9C70-286EC6B7E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39941"/>
              </p:ext>
            </p:extLst>
          </p:nvPr>
        </p:nvGraphicFramePr>
        <p:xfrm>
          <a:off x="637949" y="2757632"/>
          <a:ext cx="10974418" cy="22013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94884">
                  <a:extLst>
                    <a:ext uri="{9D8B030D-6E8A-4147-A177-3AD203B41FA5}">
                      <a16:colId xmlns:a16="http://schemas.microsoft.com/office/drawing/2014/main" val="570641072"/>
                    </a:ext>
                  </a:extLst>
                </a:gridCol>
                <a:gridCol w="4552217">
                  <a:extLst>
                    <a:ext uri="{9D8B030D-6E8A-4147-A177-3AD203B41FA5}">
                      <a16:colId xmlns:a16="http://schemas.microsoft.com/office/drawing/2014/main" val="2018863858"/>
                    </a:ext>
                  </a:extLst>
                </a:gridCol>
                <a:gridCol w="4227317">
                  <a:extLst>
                    <a:ext uri="{9D8B030D-6E8A-4147-A177-3AD203B41FA5}">
                      <a16:colId xmlns:a16="http://schemas.microsoft.com/office/drawing/2014/main" val="1339693991"/>
                    </a:ext>
                  </a:extLst>
                </a:gridCol>
              </a:tblGrid>
              <a:tr h="47371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/>
                        <a:t>Residential GSHP Decommissioning Rates (Category 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97458"/>
                  </a:ext>
                </a:extLst>
              </a:tr>
              <a:tr h="4475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Non-DAC</a:t>
                      </a:r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DAC </a:t>
                      </a:r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389096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Base Incentive Rates </a:t>
                      </a:r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$25,000 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$35,000  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856707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</a:rPr>
                        <a:t>2024 Promotion Rates </a:t>
                      </a:r>
                      <a:endParaRPr lang="en-US" sz="1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</a:rPr>
                        <a:t>$35,000  </a:t>
                      </a:r>
                      <a:endParaRPr lang="en-US" sz="1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</a:rPr>
                        <a:t>$45,000  </a:t>
                      </a:r>
                      <a:endParaRPr lang="en-US" sz="1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639539"/>
                  </a:ext>
                </a:extLst>
              </a:tr>
            </a:tbl>
          </a:graphicData>
        </a:graphic>
      </p:graphicFrame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6FDA4615-B227-5319-DE27-0205B6D02A26}"/>
              </a:ext>
            </a:extLst>
          </p:cNvPr>
          <p:cNvSpPr txBox="1">
            <a:spLocks/>
          </p:cNvSpPr>
          <p:nvPr/>
        </p:nvSpPr>
        <p:spPr bwMode="auto">
          <a:xfrm>
            <a:off x="637949" y="5067300"/>
            <a:ext cx="11253273" cy="103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kern="0"/>
              <a:t>DAC Guidance </a:t>
            </a:r>
          </a:p>
          <a:p>
            <a:pPr>
              <a:spcBef>
                <a:spcPts val="600"/>
              </a:spcBef>
            </a:pPr>
            <a:r>
              <a:rPr lang="en-US" sz="1600" kern="0"/>
              <a:t>For projects located with a DAC, incentives are capped at 70% of project costs</a:t>
            </a:r>
          </a:p>
          <a:p>
            <a:pPr>
              <a:spcBef>
                <a:spcPts val="600"/>
              </a:spcBef>
            </a:pPr>
            <a:r>
              <a:rPr lang="en-US" sz="1600" kern="0"/>
              <a:t>To determine whether a project is in a DAC search the address at: </a:t>
            </a:r>
            <a:r>
              <a:rPr lang="en-US" sz="1600" b="0" i="0" u="sng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https://www.nyserda.ny.gov/ny/Disadvantaged-Communities.</a:t>
            </a:r>
            <a:r>
              <a:rPr lang="en-US" sz="1600" b="0" i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 </a:t>
            </a:r>
            <a:endParaRPr lang="en-US" sz="1600" kern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D5F3-E1B4-C196-4EB3-9DB6FB54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8381"/>
            <a:ext cx="11278895" cy="1434669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To be eligible for the 2024 Promotion, Residential GSHP projects must:</a:t>
            </a:r>
          </a:p>
          <a:p>
            <a:r>
              <a:rPr lang="en-US" sz="1800"/>
              <a:t>Be installed by December 31, 2024</a:t>
            </a:r>
          </a:p>
          <a:p>
            <a:r>
              <a:rPr lang="en-US" sz="1800"/>
              <a:t>Submit signed customer commitments by May 31, 2024</a:t>
            </a:r>
          </a:p>
        </p:txBody>
      </p:sp>
    </p:spTree>
    <p:extLst>
      <p:ext uri="{BB962C8B-B14F-4D97-AF65-F5344CB8AC3E}">
        <p14:creationId xmlns:p14="http://schemas.microsoft.com/office/powerpoint/2010/main" val="17065513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6842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2024 Promotion Incentive Rates for non-residential GSHP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CB11B81-DB8D-6F1A-9C70-286EC6B7E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8042"/>
              </p:ext>
            </p:extLst>
          </p:nvPr>
        </p:nvGraphicFramePr>
        <p:xfrm>
          <a:off x="604837" y="3077360"/>
          <a:ext cx="10979150" cy="31099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9326">
                  <a:extLst>
                    <a:ext uri="{9D8B030D-6E8A-4147-A177-3AD203B41FA5}">
                      <a16:colId xmlns:a16="http://schemas.microsoft.com/office/drawing/2014/main" val="570641072"/>
                    </a:ext>
                  </a:extLst>
                </a:gridCol>
                <a:gridCol w="1829326">
                  <a:extLst>
                    <a:ext uri="{9D8B030D-6E8A-4147-A177-3AD203B41FA5}">
                      <a16:colId xmlns:a16="http://schemas.microsoft.com/office/drawing/2014/main" val="1705718510"/>
                    </a:ext>
                  </a:extLst>
                </a:gridCol>
                <a:gridCol w="1853591">
                  <a:extLst>
                    <a:ext uri="{9D8B030D-6E8A-4147-A177-3AD203B41FA5}">
                      <a16:colId xmlns:a16="http://schemas.microsoft.com/office/drawing/2014/main" val="141711484"/>
                    </a:ext>
                  </a:extLst>
                </a:gridCol>
                <a:gridCol w="1541987">
                  <a:extLst>
                    <a:ext uri="{9D8B030D-6E8A-4147-A177-3AD203B41FA5}">
                      <a16:colId xmlns:a16="http://schemas.microsoft.com/office/drawing/2014/main" val="1923625563"/>
                    </a:ext>
                  </a:extLst>
                </a:gridCol>
                <a:gridCol w="1736263">
                  <a:extLst>
                    <a:ext uri="{9D8B030D-6E8A-4147-A177-3AD203B41FA5}">
                      <a16:colId xmlns:a16="http://schemas.microsoft.com/office/drawing/2014/main" val="3793495589"/>
                    </a:ext>
                  </a:extLst>
                </a:gridCol>
                <a:gridCol w="2188657">
                  <a:extLst>
                    <a:ext uri="{9D8B030D-6E8A-4147-A177-3AD203B41FA5}">
                      <a16:colId xmlns:a16="http://schemas.microsoft.com/office/drawing/2014/main" val="1339693991"/>
                    </a:ext>
                  </a:extLst>
                </a:gridCol>
              </a:tblGrid>
              <a:tr h="283071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/>
                        <a:t>Non-Residential GSHP Rates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297458"/>
                  </a:ext>
                </a:extLst>
              </a:tr>
              <a:tr h="900679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Category 4 </a:t>
                      </a:r>
                    </a:p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Custom Space</a:t>
                      </a:r>
                    </a:p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Heating</a:t>
                      </a:r>
                    </a:p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 ($/MMBTU) </a:t>
                      </a:r>
                      <a:endParaRPr lang="en-US" sz="1400" b="0" kern="120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Category 4a Custom Space Heating + Envelope ($/MMBTU) </a:t>
                      </a:r>
                    </a:p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       </a:t>
                      </a:r>
                    </a:p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Tier 1                 Tier 2 </a:t>
                      </a:r>
                      <a:endParaRPr lang="en-US" sz="1400" b="0" kern="120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08625" rtl="0" eaLnBrk="1" latinLnBrk="0" hangingPunct="1"/>
                      <a:endParaRPr lang="en-US" sz="14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Category 6 </a:t>
                      </a:r>
                    </a:p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Hot Water Heating  </a:t>
                      </a:r>
                    </a:p>
                    <a:p>
                      <a:pPr algn="ctr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</a:rPr>
                        <a:t>($/MMBTU)</a:t>
                      </a:r>
                      <a:endParaRPr lang="en-US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89096"/>
                  </a:ext>
                </a:extLst>
              </a:tr>
              <a:tr h="389737">
                <a:tc rowSpan="2"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</a:rPr>
                        <a:t>Base Incentive Rates </a:t>
                      </a:r>
                      <a:endParaRPr lang="en-US" sz="14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</a:rPr>
                        <a:t>New Construction</a:t>
                      </a:r>
                      <a:endParaRPr lang="en-US" sz="14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$125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$125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$150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$125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856707"/>
                  </a:ext>
                </a:extLst>
              </a:tr>
              <a:tr h="389737">
                <a:tc vMerge="1">
                  <a:txBody>
                    <a:bodyPr/>
                    <a:lstStyle/>
                    <a:p>
                      <a:pPr marL="0" algn="ctr" defTabSz="608625" rtl="0" eaLnBrk="1" latinLnBrk="0" hangingPunct="1"/>
                      <a:endParaRPr lang="en-US" sz="16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</a:rPr>
                        <a:t>Existing Building</a:t>
                      </a:r>
                      <a:endParaRPr lang="en-US" sz="14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$200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$200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$225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$200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063629"/>
                  </a:ext>
                </a:extLst>
              </a:tr>
              <a:tr h="540408">
                <a:tc rowSpan="2"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Promotion Rates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549327"/>
                  </a:ext>
                </a:extLst>
              </a:tr>
              <a:tr h="540408">
                <a:tc vMerge="1"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</a:rPr>
                        <a:t>2024 Promotion Rates </a:t>
                      </a:r>
                      <a:endParaRPr lang="en-US" sz="1400" b="1" i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Building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63953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BF5271-0CEA-1784-AA6F-BE3C1298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15" y="1541087"/>
            <a:ext cx="11278895" cy="141166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/>
              <a:t>To be eligible for 2024 Promotion, Non-Residential GSHP projects must:</a:t>
            </a:r>
          </a:p>
          <a:p>
            <a:pPr>
              <a:spcBef>
                <a:spcPts val="600"/>
              </a:spcBef>
            </a:pPr>
            <a:r>
              <a:rPr lang="en-US" sz="1800"/>
              <a:t>Submit applications by May 31, 2024 </a:t>
            </a:r>
          </a:p>
          <a:p>
            <a:pPr>
              <a:spcBef>
                <a:spcPts val="600"/>
              </a:spcBef>
            </a:pPr>
            <a:r>
              <a:rPr lang="en-US" sz="1800"/>
              <a:t>Installed by September 1, 2025</a:t>
            </a:r>
          </a:p>
          <a:p>
            <a:pPr>
              <a:spcBef>
                <a:spcPts val="600"/>
              </a:spcBef>
            </a:pPr>
            <a:r>
              <a:rPr lang="en-US" sz="1800"/>
              <a:t>Pass post-inspection by November 1, 2025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40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159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2024 Promotion Incentive Rates for Multifamily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CB11B81-DB8D-6F1A-9C70-286EC6B7E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38341"/>
              </p:ext>
            </p:extLst>
          </p:nvPr>
        </p:nvGraphicFramePr>
        <p:xfrm>
          <a:off x="424222" y="3219450"/>
          <a:ext cx="11308657" cy="29080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39215">
                  <a:extLst>
                    <a:ext uri="{9D8B030D-6E8A-4147-A177-3AD203B41FA5}">
                      <a16:colId xmlns:a16="http://schemas.microsoft.com/office/drawing/2014/main" val="570641072"/>
                    </a:ext>
                  </a:extLst>
                </a:gridCol>
                <a:gridCol w="1531806">
                  <a:extLst>
                    <a:ext uri="{9D8B030D-6E8A-4147-A177-3AD203B41FA5}">
                      <a16:colId xmlns:a16="http://schemas.microsoft.com/office/drawing/2014/main" val="2018863858"/>
                    </a:ext>
                  </a:extLst>
                </a:gridCol>
                <a:gridCol w="1356979">
                  <a:extLst>
                    <a:ext uri="{9D8B030D-6E8A-4147-A177-3AD203B41FA5}">
                      <a16:colId xmlns:a16="http://schemas.microsoft.com/office/drawing/2014/main" val="141711484"/>
                    </a:ext>
                  </a:extLst>
                </a:gridCol>
                <a:gridCol w="1128861">
                  <a:extLst>
                    <a:ext uri="{9D8B030D-6E8A-4147-A177-3AD203B41FA5}">
                      <a16:colId xmlns:a16="http://schemas.microsoft.com/office/drawing/2014/main" val="1923625563"/>
                    </a:ext>
                  </a:extLst>
                </a:gridCol>
                <a:gridCol w="1271085">
                  <a:extLst>
                    <a:ext uri="{9D8B030D-6E8A-4147-A177-3AD203B41FA5}">
                      <a16:colId xmlns:a16="http://schemas.microsoft.com/office/drawing/2014/main" val="3793495589"/>
                    </a:ext>
                  </a:extLst>
                </a:gridCol>
                <a:gridCol w="1602273">
                  <a:extLst>
                    <a:ext uri="{9D8B030D-6E8A-4147-A177-3AD203B41FA5}">
                      <a16:colId xmlns:a16="http://schemas.microsoft.com/office/drawing/2014/main" val="1339693991"/>
                    </a:ext>
                  </a:extLst>
                </a:gridCol>
                <a:gridCol w="1602273">
                  <a:extLst>
                    <a:ext uri="{9D8B030D-6E8A-4147-A177-3AD203B41FA5}">
                      <a16:colId xmlns:a16="http://schemas.microsoft.com/office/drawing/2014/main" val="4187600142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1271291000"/>
                    </a:ext>
                  </a:extLst>
                </a:gridCol>
              </a:tblGrid>
              <a:tr h="281944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/>
                        <a:t>Multifamily ASHP Rates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97458"/>
                  </a:ext>
                </a:extLst>
              </a:tr>
              <a:tr h="110214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Category 2c 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 Per Apartment ($/Dwelling Unit) </a:t>
                      </a:r>
                      <a:endParaRPr 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Category 4 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Custom Space ($/MMBTU) </a:t>
                      </a:r>
                    </a:p>
                    <a:p>
                      <a:pPr marL="0" algn="ctr" defTabSz="608625" rtl="0" eaLnBrk="1" latinLnBrk="0" hangingPunct="1"/>
                      <a:endParaRPr lang="en-US" sz="12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Category 4a Custom Space + Envelope ($/MMBTU) 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       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Tier 1                 Tier 2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08625" rtl="0" eaLnBrk="1" latinLnBrk="0" hangingPunct="1"/>
                      <a:endParaRPr lang="en-US" sz="14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Category 6 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Custom Water  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($/MMBTU)</a:t>
                      </a:r>
                      <a:endParaRPr 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Category 6a 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Prescriptive Domestic Hot Water  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($/Per Apartment)</a:t>
                      </a:r>
                      <a:endParaRPr 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ase"/>
                      <a:endParaRPr 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Category 10 </a:t>
                      </a:r>
                    </a:p>
                    <a:p>
                      <a:pPr algn="ctr" rtl="0" fontAlgn="base"/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Custom Partial ($/MMBTU) </a:t>
                      </a:r>
                      <a:endParaRPr 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89096"/>
                  </a:ext>
                </a:extLst>
              </a:tr>
              <a:tr h="692044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200" b="0" kern="1200">
                          <a:solidFill>
                            <a:srgbClr val="000000"/>
                          </a:solidFill>
                          <a:effectLst/>
                        </a:rPr>
                        <a:t>Base Incentive Rates </a:t>
                      </a:r>
                      <a:endParaRPr lang="en-US" sz="12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$5,000  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$200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$200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$225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$200  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$70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856707"/>
                  </a:ext>
                </a:extLst>
              </a:tr>
              <a:tr h="692044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200" b="1" kern="1200">
                          <a:solidFill>
                            <a:srgbClr val="0070C0"/>
                          </a:solidFill>
                          <a:effectLst/>
                        </a:rPr>
                        <a:t>2024 Promotion Rates </a:t>
                      </a:r>
                      <a:endParaRPr lang="en-US" sz="12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kern="1200">
                          <a:solidFill>
                            <a:srgbClr val="0070C0"/>
                          </a:solidFill>
                          <a:effectLst/>
                        </a:rPr>
                        <a:t>$7,000  </a:t>
                      </a:r>
                      <a:endParaRPr lang="en-US" sz="12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kern="1200">
                          <a:solidFill>
                            <a:srgbClr val="0070C0"/>
                          </a:solidFill>
                          <a:effectLst/>
                        </a:rPr>
                        <a:t>$225</a:t>
                      </a:r>
                      <a:endParaRPr lang="en-US" sz="12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rgbClr val="0070C0"/>
                          </a:solidFill>
                          <a:effectLst/>
                        </a:rPr>
                        <a:t>$225</a:t>
                      </a:r>
                      <a:endParaRPr lang="en-US" sz="12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kern="1200">
                          <a:solidFill>
                            <a:srgbClr val="0070C0"/>
                          </a:solidFill>
                          <a:effectLst/>
                        </a:rPr>
                        <a:t>$250</a:t>
                      </a:r>
                      <a:endParaRPr lang="en-US" sz="12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kern="1200">
                          <a:solidFill>
                            <a:srgbClr val="0070C0"/>
                          </a:solidFill>
                          <a:effectLst/>
                        </a:rPr>
                        <a:t>$225</a:t>
                      </a:r>
                      <a:endParaRPr lang="en-US" sz="12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  <a:endParaRPr lang="en-US" sz="12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kern="1200">
                          <a:solidFill>
                            <a:srgbClr val="0070C0"/>
                          </a:solidFill>
                          <a:effectLst/>
                        </a:rPr>
                        <a:t>$95</a:t>
                      </a:r>
                      <a:endParaRPr lang="en-US" sz="12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63953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BF5271-0CEA-1784-AA6F-BE3C1298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184784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/>
              <a:t>To be eligible for 2024 Promotion, ASHP Multifamily projects must:</a:t>
            </a:r>
          </a:p>
          <a:p>
            <a:pPr>
              <a:spcBef>
                <a:spcPts val="600"/>
              </a:spcBef>
            </a:pPr>
            <a:r>
              <a:rPr lang="en-US" sz="1800"/>
              <a:t>Submit applications by May 31, 2024</a:t>
            </a:r>
          </a:p>
          <a:p>
            <a:pPr>
              <a:spcBef>
                <a:spcPts val="600"/>
              </a:spcBef>
            </a:pPr>
            <a:r>
              <a:rPr lang="en-US" sz="1800"/>
              <a:t>Installed by the following dates per category:</a:t>
            </a:r>
          </a:p>
          <a:p>
            <a:pPr lvl="1"/>
            <a:r>
              <a:rPr lang="en-US" sz="1800"/>
              <a:t>Categories 2c and 6: October 1, 2024</a:t>
            </a:r>
          </a:p>
          <a:p>
            <a:pPr lvl="1"/>
            <a:r>
              <a:rPr lang="en-US" sz="1800"/>
              <a:t>Categories 4, 4a and 10: September 1, 2025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640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63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2024 Promotion incentive rates for C&amp;I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CB11B81-DB8D-6F1A-9C70-286EC6B7E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87270"/>
              </p:ext>
            </p:extLst>
          </p:nvPr>
        </p:nvGraphicFramePr>
        <p:xfrm>
          <a:off x="604837" y="2962275"/>
          <a:ext cx="10979150" cy="275964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98678">
                  <a:extLst>
                    <a:ext uri="{9D8B030D-6E8A-4147-A177-3AD203B41FA5}">
                      <a16:colId xmlns:a16="http://schemas.microsoft.com/office/drawing/2014/main" val="570641072"/>
                    </a:ext>
                  </a:extLst>
                </a:gridCol>
                <a:gridCol w="1822538">
                  <a:extLst>
                    <a:ext uri="{9D8B030D-6E8A-4147-A177-3AD203B41FA5}">
                      <a16:colId xmlns:a16="http://schemas.microsoft.com/office/drawing/2014/main" val="141711484"/>
                    </a:ext>
                  </a:extLst>
                </a:gridCol>
                <a:gridCol w="1516155">
                  <a:extLst>
                    <a:ext uri="{9D8B030D-6E8A-4147-A177-3AD203B41FA5}">
                      <a16:colId xmlns:a16="http://schemas.microsoft.com/office/drawing/2014/main" val="1923625563"/>
                    </a:ext>
                  </a:extLst>
                </a:gridCol>
                <a:gridCol w="1707176">
                  <a:extLst>
                    <a:ext uri="{9D8B030D-6E8A-4147-A177-3AD203B41FA5}">
                      <a16:colId xmlns:a16="http://schemas.microsoft.com/office/drawing/2014/main" val="3793495589"/>
                    </a:ext>
                  </a:extLst>
                </a:gridCol>
                <a:gridCol w="2151989">
                  <a:extLst>
                    <a:ext uri="{9D8B030D-6E8A-4147-A177-3AD203B41FA5}">
                      <a16:colId xmlns:a16="http://schemas.microsoft.com/office/drawing/2014/main" val="1339693991"/>
                    </a:ext>
                  </a:extLst>
                </a:gridCol>
                <a:gridCol w="1982614">
                  <a:extLst>
                    <a:ext uri="{9D8B030D-6E8A-4147-A177-3AD203B41FA5}">
                      <a16:colId xmlns:a16="http://schemas.microsoft.com/office/drawing/2014/main" val="1271291000"/>
                    </a:ext>
                  </a:extLst>
                </a:gridCol>
              </a:tblGrid>
              <a:tr h="31714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C&amp;I ASHP Rates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97458"/>
                  </a:ext>
                </a:extLst>
              </a:tr>
              <a:tr h="10090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Category 4 </a:t>
                      </a:r>
                    </a:p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Custom Space ($/MMBTU) </a:t>
                      </a:r>
                    </a:p>
                    <a:p>
                      <a:pPr marL="0" algn="ctr" defTabSz="608625" rtl="0" eaLnBrk="1" latinLnBrk="0" hangingPunct="1"/>
                      <a:endParaRPr lang="en-US" sz="16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Category 4a Custom Space + Envelope ($/MMBTU) </a:t>
                      </a:r>
                    </a:p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       </a:t>
                      </a:r>
                    </a:p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Tier 1                 Tier 2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08625" rtl="0" eaLnBrk="1" latinLnBrk="0" hangingPunct="1"/>
                      <a:endParaRPr lang="en-US" sz="14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Category 6 </a:t>
                      </a:r>
                    </a:p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Custom Water  </a:t>
                      </a:r>
                    </a:p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($/MMBTU)</a:t>
                      </a:r>
                      <a:endParaRPr lang="en-US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Category 10 </a:t>
                      </a:r>
                    </a:p>
                    <a:p>
                      <a:pPr algn="ctr" rtl="0" fontAlgn="base"/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</a:rPr>
                        <a:t>Custom Partial ($/MMBTU) </a:t>
                      </a:r>
                      <a:endParaRPr lang="en-US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89096"/>
                  </a:ext>
                </a:extLst>
              </a:tr>
              <a:tr h="547792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600" b="0" kern="1200">
                          <a:solidFill>
                            <a:srgbClr val="000000"/>
                          </a:solidFill>
                          <a:effectLst/>
                        </a:rPr>
                        <a:t>Base Incentive Rates </a:t>
                      </a:r>
                      <a:endParaRPr lang="en-US" sz="16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</a:rPr>
                        <a:t>$120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</a:rPr>
                        <a:t>$120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</a:rPr>
                        <a:t>$150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$200  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$70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856707"/>
                  </a:ext>
                </a:extLst>
              </a:tr>
              <a:tr h="778441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2024 Promotion Rates  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$195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$195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$225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$275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</a:rPr>
                        <a:t>$145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63953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BF5271-0CEA-1784-AA6F-BE3C1298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163829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To be eligible for 2024 Promotion, ASHP C&amp;I projects must: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Application Submitted: January 1st, 2024, through May 31st, 2024 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Installation Complete By: October 1st, 2024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Post Inspection Passed By: November 1st, 2024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13274B-D4CA-56D9-4598-94A570411D65}"/>
              </a:ext>
            </a:extLst>
          </p:cNvPr>
          <p:cNvSpPr txBox="1">
            <a:spLocks/>
          </p:cNvSpPr>
          <p:nvPr/>
        </p:nvSpPr>
        <p:spPr bwMode="auto">
          <a:xfrm>
            <a:off x="545381" y="5810250"/>
            <a:ext cx="11278895" cy="46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400" kern="0"/>
              <a:t>C&amp;I incentives capped at 50% of project cost or $1M, whichever is lower.</a:t>
            </a:r>
          </a:p>
          <a:p>
            <a:pPr marL="0" indent="0">
              <a:buNone/>
            </a:pPr>
            <a:endParaRPr lang="en-US" sz="700" kern="0"/>
          </a:p>
          <a:p>
            <a:pPr marL="0" indent="0">
              <a:buNone/>
            </a:pPr>
            <a:r>
              <a:rPr lang="en-US" sz="1400" b="0" i="0" u="sng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.</a:t>
            </a:r>
            <a:r>
              <a:rPr lang="en-US" sz="1400" b="0" i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 </a:t>
            </a:r>
            <a:endParaRPr lang="en-US" sz="1400" ker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804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4579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2024 Promotion rates for SMB prescriptive projects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CB11B81-DB8D-6F1A-9C70-286EC6B7E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54307"/>
              </p:ext>
            </p:extLst>
          </p:nvPr>
        </p:nvGraphicFramePr>
        <p:xfrm>
          <a:off x="615950" y="3180548"/>
          <a:ext cx="10964860" cy="21344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92972">
                  <a:extLst>
                    <a:ext uri="{9D8B030D-6E8A-4147-A177-3AD203B41FA5}">
                      <a16:colId xmlns:a16="http://schemas.microsoft.com/office/drawing/2014/main" val="570641072"/>
                    </a:ext>
                  </a:extLst>
                </a:gridCol>
                <a:gridCol w="2192972">
                  <a:extLst>
                    <a:ext uri="{9D8B030D-6E8A-4147-A177-3AD203B41FA5}">
                      <a16:colId xmlns:a16="http://schemas.microsoft.com/office/drawing/2014/main" val="2018863858"/>
                    </a:ext>
                  </a:extLst>
                </a:gridCol>
                <a:gridCol w="2192972">
                  <a:extLst>
                    <a:ext uri="{9D8B030D-6E8A-4147-A177-3AD203B41FA5}">
                      <a16:colId xmlns:a16="http://schemas.microsoft.com/office/drawing/2014/main" val="141711484"/>
                    </a:ext>
                  </a:extLst>
                </a:gridCol>
                <a:gridCol w="2192972">
                  <a:extLst>
                    <a:ext uri="{9D8B030D-6E8A-4147-A177-3AD203B41FA5}">
                      <a16:colId xmlns:a16="http://schemas.microsoft.com/office/drawing/2014/main" val="1923625563"/>
                    </a:ext>
                  </a:extLst>
                </a:gridCol>
                <a:gridCol w="2192972">
                  <a:extLst>
                    <a:ext uri="{9D8B030D-6E8A-4147-A177-3AD203B41FA5}">
                      <a16:colId xmlns:a16="http://schemas.microsoft.com/office/drawing/2014/main" val="1339693991"/>
                    </a:ext>
                  </a:extLst>
                </a:gridCol>
              </a:tblGrid>
              <a:tr h="37267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/>
                        <a:t>SMB Prescriptive Rates (Category 2d</a:t>
                      </a:r>
                      <a:r>
                        <a:rPr lang="en-US" sz="1600" b="1" kern="1200">
                          <a:solidFill>
                            <a:schemeClr val="lt1"/>
                          </a:solidFill>
                        </a:rPr>
                        <a:t>) ($/Project) </a:t>
                      </a:r>
                      <a:endParaRPr lang="en-US" sz="16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97458"/>
                  </a:ext>
                </a:extLst>
              </a:tr>
              <a:tr h="4065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</a:rPr>
                        <a:t>&lt; 1,000 SF</a:t>
                      </a:r>
                      <a:endParaRPr lang="en-US" sz="18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</a:rPr>
                        <a:t>1,001</a:t>
                      </a: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 – </a:t>
                      </a: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</a:rPr>
                        <a:t>1,500 SF</a:t>
                      </a:r>
                      <a:endParaRPr lang="en-US" sz="18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1,501 – 2,000 SF</a:t>
                      </a:r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2,000  –  2,500 SF</a:t>
                      </a:r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89096"/>
                  </a:ext>
                </a:extLst>
              </a:tr>
              <a:tr h="711467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Base Incentive Rates </a:t>
                      </a:r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$5,000 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$7,500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$10,000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$12,500 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856707"/>
                  </a:ext>
                </a:extLst>
              </a:tr>
              <a:tr h="643709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2024 Promotion DAC Rates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$6,000  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$8,500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$11,000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kern="1200">
                          <a:solidFill>
                            <a:srgbClr val="0070C0"/>
                          </a:solidFill>
                          <a:effectLst/>
                        </a:rPr>
                        <a:t>$13,500</a:t>
                      </a:r>
                      <a:endParaRPr lang="en-US" sz="16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63953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0519EE-3813-1429-367F-60B6D84C97ED}"/>
              </a:ext>
            </a:extLst>
          </p:cNvPr>
          <p:cNvSpPr txBox="1">
            <a:spLocks/>
          </p:cNvSpPr>
          <p:nvPr/>
        </p:nvSpPr>
        <p:spPr bwMode="auto">
          <a:xfrm>
            <a:off x="539031" y="5314950"/>
            <a:ext cx="1127889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400" b="1" kern="0"/>
              <a:t>DAC Guidance </a:t>
            </a:r>
          </a:p>
          <a:p>
            <a:pPr>
              <a:spcBef>
                <a:spcPts val="600"/>
              </a:spcBef>
            </a:pPr>
            <a:r>
              <a:rPr lang="en-US" sz="1400" kern="0"/>
              <a:t>SMB incentives for Category 2d projects located within a DAC will be capped at 60% of project costs. </a:t>
            </a:r>
          </a:p>
          <a:p>
            <a:pPr>
              <a:spcBef>
                <a:spcPts val="600"/>
              </a:spcBef>
            </a:pPr>
            <a:r>
              <a:rPr lang="en-US" sz="1400" kern="0"/>
              <a:t>To determine whether a project is in a DAC search the address at: </a:t>
            </a:r>
            <a:r>
              <a:rPr lang="en-US" sz="1400" b="0" i="0" u="sng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https://www.nyserda.ny.gov/ny/Disadvantaged-Communities.</a:t>
            </a:r>
            <a:r>
              <a:rPr lang="en-US" sz="1400" b="0" i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 </a:t>
            </a:r>
            <a:endParaRPr lang="en-US" sz="1400" kern="0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5A94AB-1BE7-B8B5-C80D-F22616879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8"/>
            <a:ext cx="11278895" cy="1808940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To be eligible for the 2024 Promotion, SMB projects must:</a:t>
            </a:r>
          </a:p>
          <a:p>
            <a:r>
              <a:rPr lang="en-US" sz="1800"/>
              <a:t>Be located within a DAC</a:t>
            </a:r>
          </a:p>
          <a:p>
            <a:r>
              <a:rPr lang="en-US" sz="1800"/>
              <a:t>Submit applications between December 5, 2023, through May 31, 2024</a:t>
            </a:r>
          </a:p>
          <a:p>
            <a:r>
              <a:rPr lang="en-US" sz="1800"/>
              <a:t>Be installed by October 1, 2024</a:t>
            </a:r>
          </a:p>
        </p:txBody>
      </p:sp>
    </p:spTree>
    <p:extLst>
      <p:ext uri="{BB962C8B-B14F-4D97-AF65-F5344CB8AC3E}">
        <p14:creationId xmlns:p14="http://schemas.microsoft.com/office/powerpoint/2010/main" val="42917061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SMB: Increased Incentives in 2024 Promotion custom projects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CB11B81-DB8D-6F1A-9C70-286EC6B7E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83072"/>
              </p:ext>
            </p:extLst>
          </p:nvPr>
        </p:nvGraphicFramePr>
        <p:xfrm>
          <a:off x="622300" y="2927350"/>
          <a:ext cx="10960100" cy="24119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10748">
                  <a:extLst>
                    <a:ext uri="{9D8B030D-6E8A-4147-A177-3AD203B41FA5}">
                      <a16:colId xmlns:a16="http://schemas.microsoft.com/office/drawing/2014/main" val="570641072"/>
                    </a:ext>
                  </a:extLst>
                </a:gridCol>
                <a:gridCol w="3974676">
                  <a:extLst>
                    <a:ext uri="{9D8B030D-6E8A-4147-A177-3AD203B41FA5}">
                      <a16:colId xmlns:a16="http://schemas.microsoft.com/office/drawing/2014/main" val="2018863858"/>
                    </a:ext>
                  </a:extLst>
                </a:gridCol>
                <a:gridCol w="3974676">
                  <a:extLst>
                    <a:ext uri="{9D8B030D-6E8A-4147-A177-3AD203B41FA5}">
                      <a16:colId xmlns:a16="http://schemas.microsoft.com/office/drawing/2014/main" val="1923625563"/>
                    </a:ext>
                  </a:extLst>
                </a:gridCol>
              </a:tblGrid>
              <a:tr h="3181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/>
                        <a:t>SMB Custom ASHP Rates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97458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</a:rPr>
                        <a:t>Category 4  </a:t>
                      </a:r>
                    </a:p>
                    <a:p>
                      <a:pPr algn="ctr" rtl="0" fontAlgn="base"/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</a:rPr>
                        <a:t>Custom Space ($/MMBTU) </a:t>
                      </a:r>
                      <a:endParaRPr lang="en-US" sz="18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Category 4a  </a:t>
                      </a:r>
                    </a:p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Custom Space + Envelope ($/MMBTU) </a:t>
                      </a:r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89096"/>
                  </a:ext>
                </a:extLst>
              </a:tr>
              <a:tr h="491710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</a:rPr>
                        <a:t>Base Incentive Rates </a:t>
                      </a:r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$150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$150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856707"/>
                  </a:ext>
                </a:extLst>
              </a:tr>
              <a:tr h="491710">
                <a:tc>
                  <a:txBody>
                    <a:bodyPr/>
                    <a:lstStyle/>
                    <a:p>
                      <a:pPr marL="0" algn="ctr" defTabSz="608625" rtl="0" eaLnBrk="1" latinLnBrk="0" hangingPunct="1"/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</a:rPr>
                        <a:t>2024 </a:t>
                      </a:r>
                    </a:p>
                    <a:p>
                      <a:pPr marL="0" algn="ctr" defTabSz="608625" rtl="0" eaLnBrk="1" latinLnBrk="0" hangingPunct="1"/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</a:rPr>
                        <a:t>Promotion Rates </a:t>
                      </a:r>
                      <a:endParaRPr lang="en-US" sz="1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</a:rPr>
                        <a:t>$175 </a:t>
                      </a:r>
                      <a:endParaRPr lang="en-US" sz="1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86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effectLst/>
                        </a:rPr>
                        <a:t>$200</a:t>
                      </a:r>
                      <a:endParaRPr lang="en-US" sz="1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63953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3A4F-A82E-1CC6-74C6-ED6368D07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606557"/>
            <a:ext cx="11278895" cy="1257293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To be eligible for the 2024 Promotion, SMB projects must:</a:t>
            </a:r>
          </a:p>
          <a:p>
            <a:r>
              <a:rPr lang="en-US" sz="1800"/>
              <a:t>Submit applications by May 31, 2024</a:t>
            </a:r>
          </a:p>
          <a:p>
            <a:r>
              <a:rPr lang="en-US" sz="1800"/>
              <a:t>Be installed by October 1,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DE7935-52A3-0A99-051D-B9FD2F72AF9C}"/>
              </a:ext>
            </a:extLst>
          </p:cNvPr>
          <p:cNvSpPr txBox="1">
            <a:spLocks/>
          </p:cNvSpPr>
          <p:nvPr/>
        </p:nvSpPr>
        <p:spPr bwMode="auto">
          <a:xfrm>
            <a:off x="555560" y="5402800"/>
            <a:ext cx="11278895" cy="83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400"/>
              <a:t>Incentives for customer SMB eligible projects will be capped at $400,000 or 50% of project costs, whichever is lower</a:t>
            </a:r>
          </a:p>
          <a:p>
            <a:pPr marL="0" indent="0">
              <a:buNone/>
            </a:pPr>
            <a:endParaRPr lang="en-US" sz="200"/>
          </a:p>
        </p:txBody>
      </p:sp>
    </p:spTree>
    <p:extLst>
      <p:ext uri="{BB962C8B-B14F-4D97-AF65-F5344CB8AC3E}">
        <p14:creationId xmlns:p14="http://schemas.microsoft.com/office/powerpoint/2010/main" val="13202525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Accessing Decommissioning Training Information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 </a:t>
            </a:r>
          </a:p>
          <a:p>
            <a:pPr marL="457200" indent="-457200"/>
            <a:r>
              <a:rPr lang="en-US"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05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Accessing Decommissioning Training Information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 </a:t>
            </a:r>
          </a:p>
          <a:p>
            <a:pPr marL="457200" indent="-457200"/>
            <a:r>
              <a:rPr lang="en-US"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4CB237-481C-487F-9FBD-88846C3948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8731231"/>
              </p:ext>
            </p:extLst>
          </p:nvPr>
        </p:nvGraphicFramePr>
        <p:xfrm>
          <a:off x="1587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4CB237-481C-487F-9FBD-88846C394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C640E5-8AB2-4BE9-9895-F1015D67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Residential Q2 2024 April – June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82F0-5FF0-30BD-7125-D7D06B74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47" y="1498132"/>
            <a:ext cx="11281833" cy="4611119"/>
          </a:xfrm>
        </p:spPr>
        <p:txBody>
          <a:bodyPr/>
          <a:lstStyle/>
          <a:p>
            <a:r>
              <a:rPr lang="en-US" sz="2000">
                <a:ea typeface="ＭＳ Ｐゴシック"/>
              </a:rPr>
              <a:t>GSHP</a:t>
            </a:r>
          </a:p>
          <a:p>
            <a:pPr marL="834599" lvl="1" indent="-304165"/>
            <a:r>
              <a:rPr lang="en-US" sz="2000">
                <a:ea typeface="ＭＳ Ｐゴシック"/>
              </a:rPr>
              <a:t>Discontinuing allocations process for GSHP Residential Contractors </a:t>
            </a:r>
          </a:p>
          <a:p>
            <a:pPr marL="834599" lvl="1" indent="-304165"/>
            <a:endParaRPr lang="en-US" sz="2000">
              <a:ea typeface="ＭＳ Ｐゴシック"/>
            </a:endParaRPr>
          </a:p>
          <a:p>
            <a:pPr marL="530434" lvl="1" indent="0">
              <a:buNone/>
            </a:pPr>
            <a:endParaRPr lang="en-US" sz="2000">
              <a:ea typeface="ＭＳ Ｐゴシック"/>
            </a:endParaRPr>
          </a:p>
          <a:p>
            <a:pPr marL="304165" indent="-304165"/>
            <a:r>
              <a:rPr lang="en-US" sz="2000">
                <a:ea typeface="ＭＳ Ｐゴシック"/>
              </a:rPr>
              <a:t>ASHP</a:t>
            </a:r>
          </a:p>
          <a:p>
            <a:pPr marL="834599" lvl="1" indent="-304165"/>
            <a:r>
              <a:rPr lang="en-US" sz="2000">
                <a:ea typeface="ＭＳ Ｐゴシック"/>
              </a:rPr>
              <a:t>Contractors received Q2 2024 allocations on Thursday, March 14, 2024</a:t>
            </a:r>
          </a:p>
          <a:p>
            <a:pPr marL="834599" lvl="1" indent="-304165"/>
            <a:r>
              <a:rPr lang="en-US" sz="2000">
                <a:ea typeface="ＭＳ Ｐゴシック"/>
              </a:rPr>
              <a:t>If necessary, please reach out to your Account Manager for additional funding during Q2</a:t>
            </a:r>
          </a:p>
          <a:p>
            <a:pPr marL="530434" lvl="1" indent="0">
              <a:buNone/>
            </a:pPr>
            <a:endParaRPr lang="en-US" sz="1799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80475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629143"/>
          </a:xfrm>
        </p:spPr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</a:rPr>
              <a:t>Accessing Decommissioning Training Information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 </a:t>
            </a:r>
          </a:p>
          <a:p>
            <a:pPr marL="457200" indent="-457200"/>
            <a:r>
              <a:rPr lang="en-US"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752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4CB237-481C-487F-9FBD-88846C3948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151069"/>
              </p:ext>
            </p:extLst>
          </p:nvPr>
        </p:nvGraphicFramePr>
        <p:xfrm>
          <a:off x="1587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4CB237-481C-487F-9FBD-88846C394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C640E5-8AB2-4BE9-9895-F1015D67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ea typeface="ＭＳ Ｐゴシック"/>
              </a:rPr>
              <a:t>Accessing Decommissioning Training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82F0-5FF0-30BD-7125-D7D06B74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17" y="1489166"/>
            <a:ext cx="11335529" cy="4238534"/>
          </a:xfrm>
        </p:spPr>
        <p:txBody>
          <a:bodyPr/>
          <a:lstStyle/>
          <a:p>
            <a:pPr marL="1376363" indent="-461963">
              <a:spcBef>
                <a:spcPts val="600"/>
              </a:spcBef>
            </a:pPr>
            <a:endParaRPr lang="en-US" sz="1800" b="1">
              <a:ea typeface="ＭＳ Ｐゴシック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2000"/>
              <a:t>Thank you to all who attended the Decommissioning Training on February 22</a:t>
            </a:r>
            <a:r>
              <a:rPr lang="en-US" sz="2000" baseline="30000"/>
              <a:t>nd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/>
          </a:p>
          <a:p>
            <a:pPr>
              <a:spcBef>
                <a:spcPts val="600"/>
              </a:spcBef>
            </a:pPr>
            <a:r>
              <a:rPr lang="en-US" sz="2000"/>
              <a:t>Access to the training as a resource, the recording, and corresponding slides:</a:t>
            </a:r>
          </a:p>
          <a:p>
            <a:pPr lvl="1"/>
            <a:r>
              <a:rPr lang="en-US" sz="1799">
                <a:solidFill>
                  <a:srgbClr val="0070C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Decommissioning Training Webinar </a:t>
            </a:r>
            <a:endParaRPr lang="en-US" sz="1799">
              <a:solidFill>
                <a:srgbClr val="0070C0"/>
              </a:solidFill>
              <a:ea typeface="+mn-lt"/>
              <a:cs typeface="+mn-lt"/>
            </a:endParaRPr>
          </a:p>
          <a:p>
            <a:pPr marL="456468" lvl="1" indent="0">
              <a:buNone/>
            </a:pPr>
            <a:endParaRPr lang="en-US" sz="1799">
              <a:solidFill>
                <a:srgbClr val="0070C0"/>
              </a:solidFill>
              <a:ea typeface="+mn-lt"/>
              <a:cs typeface="+mn-lt"/>
            </a:endParaRPr>
          </a:p>
          <a:p>
            <a:pPr marL="456468" lvl="1" indent="0">
              <a:buNone/>
            </a:pPr>
            <a:endParaRPr lang="en-US" sz="1799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2000"/>
              <a:t>If you have any follow-up questions on decommissioning or would like a one-on-one decommissioning training, please reach out to your Account Manager.</a:t>
            </a:r>
            <a:br>
              <a:rPr lang="en-US"/>
            </a:br>
            <a:endParaRPr lang="en-US"/>
          </a:p>
          <a:p>
            <a:pPr marL="0" indent="0">
              <a:buNone/>
            </a:pPr>
            <a:endParaRPr lang="en-US" sz="200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63420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Decommissioning FAQs</a:t>
            </a:r>
          </a:p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</a:rPr>
              <a:t>Electrification Capacity Map Demonstration</a:t>
            </a:r>
          </a:p>
          <a:p>
            <a:pPr marL="457200" indent="-457200"/>
            <a:r>
              <a:rPr lang="en-US">
                <a:ea typeface="ＭＳ Ｐゴシック"/>
              </a:rPr>
              <a:t>Upcoming Con Edison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195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B5B4F6A-57A8-96EA-E591-0BB4B5F1CBCA}"/>
              </a:ext>
            </a:extLst>
          </p:cNvPr>
          <p:cNvSpPr txBox="1">
            <a:spLocks/>
          </p:cNvSpPr>
          <p:nvPr/>
        </p:nvSpPr>
        <p:spPr>
          <a:xfrm>
            <a:off x="11677783" y="6455349"/>
            <a:ext cx="245999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400" algn="l" defTabSz="914400" rtl="0" eaLnBrk="1" latinLnBrk="0" hangingPunct="1">
              <a:spcBef>
                <a:spcPct val="50000"/>
              </a:spcBef>
              <a:buClr>
                <a:srgbClr val="0790EC"/>
              </a:buClr>
              <a:buSzPct val="125000"/>
              <a:buFont typeface="Times" panose="02020603050405020304" pitchFamily="18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-284163" algn="l" defTabSz="914400" rtl="0" eaLnBrk="1" latinLnBrk="0" hangingPunct="1">
              <a:spcBef>
                <a:spcPct val="50000"/>
              </a:spcBef>
              <a:buClr>
                <a:srgbClr val="0790EC"/>
              </a:buClr>
              <a:buSzPct val="130000"/>
              <a:buFont typeface="Times" panose="02020603050405020304" pitchFamily="18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-173038" algn="l" defTabSz="914400" rtl="0" eaLnBrk="1" latinLnBrk="0" hangingPunct="1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-233363" algn="l" defTabSz="914400" rtl="0" eaLnBrk="1" latinLnBrk="0" hangingPunct="1">
              <a:spcBef>
                <a:spcPct val="50000"/>
              </a:spcBef>
              <a:buClr>
                <a:srgbClr val="0790EC"/>
              </a:buClr>
              <a:buSzPct val="110000"/>
              <a:buFont typeface="Times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-165100" algn="l" defTabSz="914400" rtl="0" eaLnBrk="1" latinLnBrk="0" hangingPunct="1">
              <a:spcBef>
                <a:spcPct val="50000"/>
              </a:spcBef>
              <a:buClr>
                <a:srgbClr val="0790EC"/>
              </a:buClr>
              <a:buFont typeface="Times" panose="02020603050405020304" pitchFamily="18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indent="-1651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indent="-1651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indent="-1651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indent="-1651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anose="02020603050405020304" pitchFamily="18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ts val="1638"/>
              </a:lnSpc>
              <a:spcBef>
                <a:spcPct val="0"/>
              </a:spcBef>
              <a:buClrTx/>
              <a:buSzTx/>
              <a:buFontTx/>
              <a:buNone/>
            </a:pPr>
            <a:fld id="{E7D84CC4-74F5-4CD3-BF76-D3E7546D60DC}" type="slidenum">
              <a:rPr lang="en-US" altLang="en-US" sz="1400" smtClean="0">
                <a:cs typeface="Arial" panose="020B0604020202020204" pitchFamily="34" charset="0"/>
              </a:rPr>
              <a:pPr>
                <a:lnSpc>
                  <a:spcPts val="1638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07E7DD-2BEA-0B1E-B6CC-F11DFDE5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868645"/>
          </a:xfrm>
        </p:spPr>
        <p:txBody>
          <a:bodyPr>
            <a:normAutofit/>
          </a:bodyPr>
          <a:lstStyle/>
          <a:p>
            <a:r>
              <a:rPr lang="en-US" sz="2800" b="1">
                <a:latin typeface="Arial Black"/>
              </a:rPr>
              <a:t>Electrification Load Serving Capacity Maps</a:t>
            </a:r>
            <a:r>
              <a:rPr lang="en-US" sz="3950" b="1"/>
              <a:t> </a:t>
            </a:r>
            <a:endParaRPr lang="en-US"/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6CA38715-2948-F3CB-77DA-D6F768863E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981" y="1400025"/>
          <a:ext cx="10512862" cy="435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744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F87E-5201-D8B5-E1E4-8EF7E63B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4"/>
            <a:ext cx="10512862" cy="104615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/>
              </a:rPr>
              <a:t>Methodology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8A14E36-0FAC-0F85-7DF0-60C2F13859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981" y="1595283"/>
          <a:ext cx="10512862" cy="435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225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F87E-5201-D8B5-E1E4-8EF7E63B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868645"/>
          </a:xfrm>
        </p:spPr>
        <p:txBody>
          <a:bodyPr>
            <a:normAutofit/>
          </a:bodyPr>
          <a:lstStyle/>
          <a:p>
            <a:r>
              <a:rPr lang="en-US" sz="2800" b="1">
                <a:latin typeface="Arial Black"/>
              </a:rPr>
              <a:t>Methodology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8A14E36-0FAC-0F85-7DF0-60C2F13859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965" y="1412075"/>
          <a:ext cx="7158716" cy="435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534BAA6-2123-9948-A022-877A2AB9E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035" y="97338"/>
            <a:ext cx="3064808" cy="2408995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0F961-6EF3-201E-F8E0-698FB71B9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033" y="2590827"/>
            <a:ext cx="3064809" cy="296924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531A3-15B2-5E32-76BE-CF5857DFA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033" y="5644570"/>
            <a:ext cx="3064809" cy="64753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51479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893"/>
            <a:ext cx="12185778" cy="685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C04F28D1-6C1F-E9FF-538B-268A981E4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62" b="-1"/>
          <a:stretch/>
        </p:blipFill>
        <p:spPr>
          <a:xfrm>
            <a:off x="19" y="2175"/>
            <a:ext cx="12188805" cy="6854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993FB-DF40-38F3-27D2-EBC6F904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303" y="787009"/>
            <a:ext cx="2123522" cy="4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0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893"/>
            <a:ext cx="12185778" cy="685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5064CD-1C11-411F-78D4-CF60F807F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19" y="2175"/>
            <a:ext cx="12188805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718043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Accessing Decommissioning Training Information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 </a:t>
            </a:r>
          </a:p>
          <a:p>
            <a:pPr marL="457200" indent="-457200"/>
            <a:r>
              <a:rPr lang="en-US"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3263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893"/>
            <a:ext cx="12185778" cy="685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E6C72-40C4-90F7-3981-445AA4BCC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56"/>
          <a:stretch/>
        </p:blipFill>
        <p:spPr>
          <a:xfrm>
            <a:off x="19" y="2175"/>
            <a:ext cx="12188806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4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893"/>
            <a:ext cx="12185778" cy="685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AB0D1-B277-6D0D-E59D-F63EB614A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" r="9590"/>
          <a:stretch/>
        </p:blipFill>
        <p:spPr>
          <a:xfrm>
            <a:off x="19" y="2175"/>
            <a:ext cx="12188805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5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893"/>
            <a:ext cx="12185778" cy="685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0DCA4-2DCC-B09C-76DD-A9DB27CA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19" y="2175"/>
            <a:ext cx="12188805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16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Accessing Decommissioning Training Information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 </a:t>
            </a:r>
          </a:p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5262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4CB237-481C-487F-9FBD-88846C3948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4CB237-481C-487F-9FBD-88846C394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C640E5-8AB2-4BE9-9895-F1015D67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Upcoming webinars and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82F0-5FF0-30BD-7125-D7D06B74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47" y="1504759"/>
            <a:ext cx="11281833" cy="4530281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ea typeface="ＭＳ Ｐゴシック"/>
              </a:rPr>
              <a:t>Participating Contractors and Industry Partners (PC&amp;IP) Working Group Series meeting is scheduled for Thursday, April 18, 2024</a:t>
            </a:r>
          </a:p>
          <a:p>
            <a:pPr marL="914400" lvl="1" indent="-458788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Registration</a:t>
            </a:r>
            <a:r>
              <a:rPr lang="en-US" sz="1800">
                <a:solidFill>
                  <a:srgbClr val="4F81B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u="sng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n-US" sz="1800" u="sng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</a:t>
            </a:r>
            <a:endParaRPr lang="en-US" sz="1800" u="sng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lvl="1" indent="-458788"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9:00 – 10:00 a.m. </a:t>
            </a:r>
          </a:p>
          <a:p>
            <a:pPr marL="457200" indent="0">
              <a:buNone/>
            </a:pPr>
            <a:endParaRPr lang="en-US" sz="2000">
              <a:ea typeface="ＭＳ Ｐゴシック"/>
              <a:cs typeface="Arial"/>
            </a:endParaRPr>
          </a:p>
          <a:p>
            <a:pPr marL="457200" indent="0">
              <a:buNone/>
            </a:pPr>
            <a:endParaRPr lang="en-US" sz="1800">
              <a:ea typeface="ＭＳ Ｐゴシック"/>
              <a:cs typeface="Arial"/>
            </a:endParaRPr>
          </a:p>
          <a:p>
            <a:pPr marL="987425" lvl="1" indent="-987425">
              <a:buNone/>
            </a:pPr>
            <a:r>
              <a:rPr lang="en-US" sz="1800">
                <a:ea typeface="ＭＳ Ｐゴシック"/>
                <a:cs typeface="Arial"/>
              </a:rPr>
              <a:t>For other upcoming trainings, please contact your account manager</a:t>
            </a:r>
          </a:p>
          <a:p>
            <a:pPr marL="914400" lvl="1" indent="-458788">
              <a:buFont typeface="Arial" panose="020B0604020202020204" pitchFamily="34" charset="0"/>
              <a:buChar char="•"/>
            </a:pPr>
            <a:endParaRPr lang="en-US" sz="20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0182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655482"/>
          </a:xfrm>
        </p:spPr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Decommissioning FAQs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 </a:t>
            </a:r>
          </a:p>
          <a:p>
            <a:pPr marL="457200" indent="-457200"/>
            <a:r>
              <a:rPr lang="en-US"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</a:rPr>
              <a:t>Q&amp;A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0189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5A8836-58C7-4B05-9A34-C09C577936D7}"/>
              </a:ext>
            </a:extLst>
          </p:cNvPr>
          <p:cNvSpPr txBox="1">
            <a:spLocks/>
          </p:cNvSpPr>
          <p:nvPr/>
        </p:nvSpPr>
        <p:spPr bwMode="auto">
          <a:xfrm>
            <a:off x="457202" y="1255987"/>
            <a:ext cx="11073876" cy="421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2000" b="1">
                <a:ea typeface="ＭＳ Ｐゴシック"/>
              </a:rPr>
              <a:t>Questions?</a:t>
            </a:r>
            <a:endParaRPr lang="en-US"/>
          </a:p>
          <a:p>
            <a:pPr marL="0" indent="0">
              <a:buNone/>
            </a:pPr>
            <a:r>
              <a:rPr lang="en-US" sz="2000">
                <a:ea typeface="ＭＳ Ｐゴシック"/>
              </a:rPr>
              <a:t>Please contact: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Toby Hyde  	   </a:t>
            </a:r>
            <a:r>
              <a:rPr lang="en-US" sz="2000" u="sng">
                <a:ea typeface="ＭＳ Ｐゴシック"/>
              </a:rPr>
              <a:t>Hydet@coned.com</a:t>
            </a:r>
            <a:endParaRPr lang="en-US" sz="2000" u="sng">
              <a:ea typeface="ＭＳ Ｐゴシック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Dan Krupa	   </a:t>
            </a:r>
            <a:r>
              <a:rPr lang="en-US" sz="2000" u="sng">
                <a:ea typeface="ＭＳ Ｐゴシック"/>
              </a:rPr>
              <a:t>Krupad@coned.com </a:t>
            </a:r>
            <a:endParaRPr lang="en-US" sz="2000" u="sng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Pablo Colon   </a:t>
            </a:r>
            <a:r>
              <a:rPr lang="en-US" sz="2000" u="sng">
                <a:ea typeface="ＭＳ Ｐゴシック"/>
              </a:rPr>
              <a:t>Colonp@coned.com</a:t>
            </a:r>
            <a:endParaRPr lang="en-US" sz="2000" u="sng">
              <a:ea typeface="ＭＳ Ｐゴシック"/>
              <a:cs typeface="Arial"/>
            </a:endParaRPr>
          </a:p>
          <a:p>
            <a:pPr marL="455930" lvl="1" indent="0">
              <a:buNone/>
            </a:pPr>
            <a:endParaRPr lang="en-US" sz="220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4CB237-481C-487F-9FBD-88846C3948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4CB237-481C-487F-9FBD-88846C394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C640E5-8AB2-4BE9-9895-F1015D67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  <p:pic>
        <p:nvPicPr>
          <p:cNvPr id="9" name="Picture 8" descr="A group of people holding question marks&#10;&#10;Description automatically generated">
            <a:extLst>
              <a:ext uri="{FF2B5EF4-FFF2-40B4-BE49-F238E27FC236}">
                <a16:creationId xmlns:a16="http://schemas.microsoft.com/office/drawing/2014/main" id="{25E33410-C003-A886-A6D8-9B4BC6C8C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376" y="1257678"/>
            <a:ext cx="5851844" cy="48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9189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852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B310C6B-633E-03B5-3A5C-277C46C423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3083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310C6B-633E-03B5-3A5C-277C46C42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45F996-8CBE-A487-50E5-47F4F1A0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Congratulations Clean Heat Contractors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A0AB-612A-1AD4-3CB0-59BB5FFD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981485"/>
          </a:xfrm>
        </p:spPr>
        <p:txBody>
          <a:bodyPr/>
          <a:lstStyle/>
          <a:p>
            <a:r>
              <a:rPr lang="en-US" sz="2000"/>
              <a:t>Residential Program</a:t>
            </a:r>
          </a:p>
          <a:p>
            <a:pPr lvl="1"/>
            <a:r>
              <a:rPr lang="en-US" sz="2000"/>
              <a:t>Thank you all who attended the Residential Clean Heat Contractor Recognition Breakfast on January 30th and congratulations to all who were recognized </a:t>
            </a:r>
          </a:p>
          <a:p>
            <a:pPr lvl="2"/>
            <a:r>
              <a:rPr lang="en-US"/>
              <a:t>2023 Residential ASHP contractor of the year: </a:t>
            </a:r>
          </a:p>
          <a:p>
            <a:pPr lvl="3"/>
            <a:r>
              <a:rPr lang="en-US"/>
              <a:t>Happy Home LLC</a:t>
            </a:r>
          </a:p>
          <a:p>
            <a:pPr lvl="2"/>
            <a:r>
              <a:rPr lang="en-US"/>
              <a:t>2023 Residential GSHP contractor of the year: </a:t>
            </a:r>
          </a:p>
          <a:p>
            <a:pPr lvl="3"/>
            <a:r>
              <a:rPr lang="en-US"/>
              <a:t>Dandelion Energy, Inc.</a:t>
            </a:r>
          </a:p>
          <a:p>
            <a:pPr marL="1369405" lvl="3" indent="0">
              <a:buNone/>
            </a:pPr>
            <a:endParaRPr lang="en-US" sz="1000"/>
          </a:p>
          <a:p>
            <a:r>
              <a:rPr lang="en-US" sz="2000"/>
              <a:t>Small and Medium Business (SMB) Program</a:t>
            </a:r>
          </a:p>
          <a:p>
            <a:pPr lvl="1"/>
            <a:r>
              <a:rPr lang="en-US" sz="2000"/>
              <a:t>Thank you to all who attended the SMB Networking Event on February 15th and congratulations to all who were recognized </a:t>
            </a:r>
          </a:p>
          <a:p>
            <a:pPr lvl="2"/>
            <a:r>
              <a:rPr lang="en-US"/>
              <a:t>2023 SMB Clean Heat contractor of the year: </a:t>
            </a:r>
          </a:p>
          <a:p>
            <a:pPr lvl="3"/>
            <a:r>
              <a:rPr lang="en-US"/>
              <a:t>Stratco Property Group</a:t>
            </a:r>
          </a:p>
        </p:txBody>
      </p:sp>
    </p:spTree>
    <p:extLst>
      <p:ext uri="{BB962C8B-B14F-4D97-AF65-F5344CB8AC3E}">
        <p14:creationId xmlns:p14="http://schemas.microsoft.com/office/powerpoint/2010/main" val="41401542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B310C6B-633E-03B5-3A5C-277C46C423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310C6B-633E-03B5-3A5C-277C46C42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45F996-8CBE-A487-50E5-47F4F1A0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Residential Contractor Spotlight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A0AB-612A-1AD4-3CB0-59BB5FFD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663433"/>
          </a:xfrm>
        </p:spPr>
        <p:txBody>
          <a:bodyPr/>
          <a:lstStyle/>
          <a:p>
            <a:r>
              <a:rPr lang="en-US" sz="2000"/>
              <a:t>January Contractor of the Month: Digital Appliances &amp; Heating and Cooling, Inc</a:t>
            </a:r>
          </a:p>
          <a:p>
            <a:pPr lvl="1"/>
            <a:r>
              <a:rPr lang="en-US" sz="1800"/>
              <a:t>Achieved the highest inspection pass rate in the month of December </a:t>
            </a:r>
          </a:p>
          <a:p>
            <a:pPr marL="456468" lvl="1" indent="0">
              <a:buNone/>
            </a:pPr>
            <a:endParaRPr lang="en-US" sz="1800"/>
          </a:p>
          <a:p>
            <a:pPr marL="304312" marR="0" lvl="0" indent="-30431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Tips for improving your inspection pass rate: </a:t>
            </a:r>
          </a:p>
          <a:p>
            <a:pPr marL="834746" marR="0" lvl="1" indent="-37827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Follow all requirements in the Program’s </a:t>
            </a:r>
            <a:r>
              <a:rPr lang="en-US" sz="180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 and Quality Assurance Checklist</a:t>
            </a:r>
            <a:r>
              <a:rPr lang="en-US" sz="9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1800"/>
              <a:t>and </a:t>
            </a:r>
            <a:r>
              <a:rPr lang="en-US" sz="1800" b="0" i="0">
                <a:solidFill>
                  <a:srgbClr val="0070C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Decommissioning Checklist</a:t>
            </a:r>
            <a:endParaRPr lang="en-US" sz="1800" b="0" i="0">
              <a:solidFill>
                <a:srgbClr val="0070C0"/>
              </a:solidFill>
              <a:effectLst/>
            </a:endParaRPr>
          </a:p>
          <a:p>
            <a:pPr marL="456468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None/>
              <a:tabLst/>
              <a:defRPr/>
            </a:pPr>
            <a:endParaRPr lang="en-US" sz="1800" b="0" i="0">
              <a:solidFill>
                <a:srgbClr val="0070C0"/>
              </a:solidFill>
              <a:effectLst/>
            </a:endParaRPr>
          </a:p>
          <a:p>
            <a:pPr marL="834746" marR="0" lvl="1" indent="-37827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tabLst/>
              <a:defRPr/>
            </a:pPr>
            <a:r>
              <a:rPr lang="en-US" sz="1800"/>
              <a:t>Make sure your technicians watch the </a:t>
            </a:r>
            <a:r>
              <a:rPr lang="en-US" sz="180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decommissioning training webinar </a:t>
            </a:r>
            <a:r>
              <a:rPr lang="en-US" sz="1800"/>
              <a:t>and review the corresponding </a:t>
            </a:r>
            <a:r>
              <a:rPr lang="en-US" sz="180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</a:t>
            </a:r>
            <a:endParaRPr lang="en-US" sz="1800">
              <a:solidFill>
                <a:srgbClr val="0070C0"/>
              </a:solidFill>
            </a:endParaRPr>
          </a:p>
          <a:p>
            <a:pPr marL="456468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None/>
              <a:tabLst/>
              <a:defRPr/>
            </a:pPr>
            <a:endParaRPr lang="en-US" sz="1800">
              <a:solidFill>
                <a:srgbClr val="0070C0"/>
              </a:solidFill>
            </a:endParaRPr>
          </a:p>
          <a:p>
            <a:pPr marL="834746" marR="0" lvl="1" indent="-37827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tabLst/>
              <a:defRPr/>
            </a:pPr>
            <a:r>
              <a:rPr lang="en-US" sz="1800" b="0" i="0">
                <a:effectLst/>
              </a:rPr>
              <a:t>Review failed inspection reports with your technicians to ensure the same mistakes aren’t made twice </a:t>
            </a:r>
          </a:p>
          <a:p>
            <a:pPr marL="834746" marR="0" lvl="1" indent="-37827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tabLst/>
              <a:defRPr/>
            </a:pPr>
            <a:endParaRPr lang="en-US" sz="1800"/>
          </a:p>
          <a:p>
            <a:pPr marL="456468" lvl="1" indent="0">
              <a:buNone/>
            </a:pPr>
            <a:endParaRPr lang="en-US" sz="18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39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B310C6B-633E-03B5-3A5C-277C46C423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310C6B-633E-03B5-3A5C-277C46C42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45F996-8CBE-A487-50E5-47F4F1A0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Residential Contractor Spotlight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A0AB-612A-1AD4-3CB0-59BB5FFD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17" y="1291082"/>
            <a:ext cx="11278895" cy="4663433"/>
          </a:xfrm>
        </p:spPr>
        <p:txBody>
          <a:bodyPr/>
          <a:lstStyle/>
          <a:p>
            <a:pPr marL="304312" marR="0" lvl="0" indent="-30431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tabLst/>
              <a:defRPr/>
            </a:pPr>
            <a:r>
              <a:rPr lang="en-US" sz="2000"/>
              <a:t>February Contractor of the Month: BK Appliances Inc.</a:t>
            </a:r>
          </a:p>
          <a:p>
            <a:pPr lvl="1"/>
            <a:r>
              <a:rPr lang="en-US" sz="1800"/>
              <a:t>Achieved the lowest application flaw rate in the month of January 2024.</a:t>
            </a:r>
          </a:p>
          <a:p>
            <a:pPr marL="456468" lvl="1" indent="0">
              <a:buNone/>
            </a:pPr>
            <a:endParaRPr lang="en-US" sz="400"/>
          </a:p>
          <a:p>
            <a:pPr marL="304312" marR="0" lvl="0" indent="-30431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Tips for improving your </a:t>
            </a:r>
            <a:r>
              <a:rPr lang="en-US" sz="2000"/>
              <a:t>application flaw rate</a:t>
            </a:r>
            <a:r>
              <a:rPr lang="en-US" sz="1800"/>
              <a:t>:</a:t>
            </a:r>
          </a:p>
          <a:p>
            <a:pPr lvl="1"/>
            <a:r>
              <a:rPr lang="en-US" sz="1800"/>
              <a:t>Reach out to your account manager and set up a training</a:t>
            </a:r>
          </a:p>
          <a:p>
            <a:pPr lvl="1"/>
            <a:r>
              <a:rPr lang="en-US" sz="1800"/>
              <a:t>Review common flaws and how to avoid them</a:t>
            </a:r>
          </a:p>
          <a:p>
            <a:pPr marL="456468" lvl="1" indent="0">
              <a:buNone/>
            </a:pPr>
            <a:endParaRPr lang="en-US" sz="2000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6A71C-D4F5-64EE-2840-1BED9ED56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667" y="3429000"/>
            <a:ext cx="8408283" cy="279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470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616443"/>
          </a:xfrm>
        </p:spPr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Accessing Decommissioning Training Information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 </a:t>
            </a:r>
          </a:p>
          <a:p>
            <a:pPr marL="457200" indent="-457200"/>
            <a:r>
              <a:rPr lang="en-US"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37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6B937BBE-DBF6-01E5-339E-D07F375C67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6792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282" imgH="282" progId="TCLayout.ActiveDocument.1">
                  <p:embed/>
                </p:oleObj>
              </mc:Choice>
              <mc:Fallback>
                <p:oleObj name="think-cell Slide" r:id="rId37" imgW="282" imgH="282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6B937BBE-DBF6-01E5-339E-D07F375C67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B7C62C8-AEA0-0BA9-CAF4-549705D58A6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2871308"/>
              </p:ext>
            </p:extLst>
          </p:nvPr>
        </p:nvGraphicFramePr>
        <p:xfrm>
          <a:off x="1704975" y="1522413"/>
          <a:ext cx="4303713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204" name="Rectangle 203">
            <a:extLst>
              <a:ext uri="{FF2B5EF4-FFF2-40B4-BE49-F238E27FC236}">
                <a16:creationId xmlns:a16="http://schemas.microsoft.com/office/drawing/2014/main" id="{585DACED-E535-E3E6-467A-E3FB41080D10}"/>
              </a:ext>
            </a:extLst>
          </p:cNvPr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gray">
          <a:xfrm>
            <a:off x="2085975" y="2041525"/>
            <a:ext cx="149225" cy="2127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7D4FAB2D-88AF-41AF-AFA8-3120C1E0F318}" type="datetime'''''''''''''''9'''''''''''''''''''''">
              <a:rPr lang="en-US" altLang="en-US" sz="1400" kern="0" smtClean="0">
                <a:effectLst/>
              </a:rPr>
              <a:pPr marL="0" lvl="0" indent="0" algn="ctr">
                <a:spcBef>
                  <a:spcPct val="0"/>
                </a:spcBef>
                <a:buNone/>
              </a:pPr>
              <a:t>9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C57B036-6B05-888E-605A-D58D15B14F18}"/>
              </a:ext>
            </a:extLst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1889125" y="59721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3FFA76C-F3E4-438D-992E-F64D0551FBD1}" type="datetime'''''''N''''''''o''''''''''v''''e''''''m''''''b''er''''''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November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DA43855-335F-6311-2BEF-EB00664DA443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3359150" y="1998663"/>
            <a:ext cx="247650" cy="2127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9336B0FB-789D-402D-8912-89232A811FD2}" type="datetime'''''''''1''''''''''''''3'''''''''''''''''''''''''''''''''">
              <a:rPr lang="en-US" altLang="en-US" sz="1400" kern="0" smtClean="0">
                <a:effectLst/>
              </a:rPr>
              <a:pPr marL="0" lvl="0" indent="0" algn="ctr">
                <a:spcBef>
                  <a:spcPct val="0"/>
                </a:spcBef>
                <a:buNone/>
              </a:pPr>
              <a:t>13</a:t>
            </a:fld>
            <a:endParaRPr lang="en-US" sz="1400"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667B10-F902-C3DF-585A-31470B5EB0E2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924175" y="59721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F2C95D4-50AF-41F9-B148-69E96F352E0C}" type="datetime'''''''''''''''''''D''''''ece''''m''''''ber''''''''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December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0E8AF3E-4F8B-8BB2-C77F-BA9EEB2A980E}"/>
              </a:ext>
            </a:extLst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4443413" y="2803525"/>
            <a:ext cx="149225" cy="2127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5A615AAC-6CE2-4B19-B808-B38F3CDAE8AF}" type="datetime'''''''''''''''''''''''''''''''''''''''''''''8'''''''">
              <a:rPr lang="en-US" altLang="en-US" sz="1400" kern="0" smtClean="0">
                <a:effectLst/>
              </a:rPr>
              <a:pPr marL="0" lvl="0" indent="0" algn="ctr">
                <a:spcBef>
                  <a:spcPct val="0"/>
                </a:spcBef>
                <a:buNone/>
              </a:pPr>
              <a:t>8</a:t>
            </a:fld>
            <a:endParaRPr lang="en-US" sz="1400" kern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7F8AB6-7DEB-7259-0F69-4475B5A7C65A}"/>
              </a:ext>
            </a:extLst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4052888" y="5972175"/>
            <a:ext cx="642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54A7815-77C9-4397-83F1-177976DC041B}" type="datetime'''''J''''''a''''''''nua''''''''''''''ry''''''''''''''''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January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62FD7E-9FB7-9A6E-69AD-085D0470F71B}"/>
              </a:ext>
            </a:extLst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5476875" y="2635250"/>
            <a:ext cx="149225" cy="2127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AF8C0853-3B67-4E3D-956E-6C541037A29E}" type="datetime'''''7'''''''''''''''''''''''''''''''''''''''''''''">
              <a:rPr lang="en-US" altLang="en-US" sz="1400" kern="0" smtClean="0">
                <a:effectLst/>
                <a:ea typeface="ＭＳ Ｐゴシック" panose="020B0600070205080204" pitchFamily="34" charset="-128"/>
              </a:rPr>
              <a:pPr marL="0" lvl="0" indent="0" algn="ctr">
                <a:spcBef>
                  <a:spcPct val="0"/>
                </a:spcBef>
                <a:buNone/>
              </a:pPr>
              <a:t>7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0061A3-18F3-1872-6BF4-19A776652B3E}"/>
              </a:ext>
            </a:extLst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5046663" y="5972175"/>
            <a:ext cx="720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06B7737-4BF0-4A1A-AAF0-689DB70DCAC7}" type="datetime'''Fe''''''bru''''''''''''''''''''ar''y''''''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February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E55267E-9743-84E0-7AE5-216EFC9B415C}"/>
              </a:ext>
            </a:extLst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057400" y="1590675"/>
            <a:ext cx="493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9341600-514F-4937-8549-12AA26B27D9E}" type="datetime'1'',''''''''''0''''''''''''''5''''''''7''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1,057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B93686-D3C4-C2CB-F173-F81DDEC2A48C}"/>
              </a:ext>
            </a:extLst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3092450" y="1606550"/>
            <a:ext cx="493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50D7CAF-986A-41F8-832A-8EDE04EA34CB}" type="datetime'''''1'''''''''''',''''''''''''''0''''''''5''''''''3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1,053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3F957B-A724-4A4A-7FCA-885BCA3A33E8}"/>
              </a:ext>
            </a:extLst>
          </p:cNvPr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4200525" y="2495550"/>
            <a:ext cx="346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84B2001-023B-4ACF-B802-6DF26183EAAD}" type="datetime'''''''''''''''8''2''''''''''''''''''''3''''''''''''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823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A54DAA-4D83-780E-321A-52C3180D7D5B}"/>
              </a:ext>
            </a:extLst>
          </p:cNvPr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5233988" y="2357438"/>
            <a:ext cx="346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421874E-A707-4CD1-9882-A01A0036F275}" type="datetime'''''''''''''''''''''''''''''''''''8''''''''''''''5''1'''">
              <a:rPr lang="en-US" altLang="en-US" sz="1400" kern="0" smtClean="0">
                <a:ea typeface="ＭＳ Ｐゴシック" panose="020B0600070205080204" pitchFamily="34" charset="-128"/>
              </a:rPr>
              <a:pPr marL="0" indent="0" algn="ctr">
                <a:spcBef>
                  <a:spcPct val="0"/>
                </a:spcBef>
                <a:buNone/>
              </a:pPr>
              <a:t>851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B2A1E-B3F6-C913-F7AD-CF5AD3C0D2F0}"/>
              </a:ext>
            </a:extLst>
          </p:cNvPr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5140325" y="2570163"/>
            <a:ext cx="247650" cy="212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74046B15-886E-409B-BB0E-0663A8698984}" type="datetime'''''''''''2''''''''''''''''7'''''''''''''''''''''">
              <a:rPr lang="en-US" altLang="en-US" sz="1400" kern="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buNone/>
              </a:pPr>
              <a:t>27</a:t>
            </a:fld>
            <a:endParaRPr lang="en-US" sz="1400" kern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63E694-4892-3860-A37C-717E065892E9}"/>
              </a:ext>
            </a:extLst>
          </p:cNvPr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4106863" y="2708275"/>
            <a:ext cx="247650" cy="212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32511D9B-CE97-4768-B07C-AE325AA52FCD}" type="datetime'''''''''4''''''''''''''''''''''''''''''2'''''''">
              <a:rPr lang="en-US" altLang="en-US" sz="1400" kern="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buNone/>
              </a:pPr>
              <a:t>42</a:t>
            </a:fld>
            <a:endParaRPr lang="en-US" sz="1400" kern="0">
              <a:solidFill>
                <a:schemeClr val="bg1"/>
              </a:solidFill>
            </a:endParaRPr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4DAE38AB-89E0-024C-9FCF-D664D91E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" y="321119"/>
            <a:ext cx="11274663" cy="644081"/>
          </a:xfrm>
        </p:spPr>
        <p:txBody>
          <a:bodyPr vert="horz"/>
          <a:lstStyle/>
          <a:p>
            <a:r>
              <a:rPr lang="en-US"/>
              <a:t>Clean Heat Program Achievement &amp; Budget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F91E9AC-2493-C90C-A6A8-AC0347F097CC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358775" y="2455863"/>
            <a:ext cx="187325" cy="1397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AC4C145-93DB-6243-B02C-07AA8357E50A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358775" y="2667000"/>
            <a:ext cx="187325" cy="1397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818C696-9650-1F58-8D27-1B70D324215C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358775" y="2878138"/>
            <a:ext cx="187325" cy="1397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DD5A13DA-F2FD-928F-FBDF-59E4F196CB6F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358775" y="3089275"/>
            <a:ext cx="187325" cy="1397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A157FBB-3C17-A785-2BE5-8407F0F6FD84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358775" y="3300413"/>
            <a:ext cx="187325" cy="139700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48B608C-5BBD-01DC-A72A-97AD12422EF4}"/>
              </a:ext>
            </a:extLst>
          </p:cNvPr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596900" y="2451100"/>
            <a:ext cx="10683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C1972A1-2AC3-41FF-864B-014EC6CB95FE}" type="datetime'''''''Mi''''ds''tre''''''''a''''m'' ''H''PW''''''''''''H'''">
              <a:rPr lang="en-US" altLang="en-US" sz="1050" kern="0" smtClean="0">
                <a:effectLst/>
                <a:ea typeface="ＭＳ Ｐゴシック" panose="020B0600070205080204" pitchFamily="34" charset="-128"/>
              </a:rPr>
              <a:pPr marL="0" indent="0">
                <a:spcBef>
                  <a:spcPct val="0"/>
                </a:spcBef>
                <a:buNone/>
              </a:pPr>
              <a:t>Midstream HPWH</a:t>
            </a:fld>
            <a:endParaRPr lang="en-US" sz="1050" kern="0">
              <a:ea typeface="ＭＳ Ｐゴシック" panose="020B0600070205080204" pitchFamily="34" charset="-128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80B463E7-D0E7-F1FE-22F7-C9AC1F0C78E2}"/>
              </a:ext>
            </a:extLst>
          </p:cNvPr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596900" y="2662238"/>
            <a:ext cx="9731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AFC0B45-BAB9-44A6-A5AA-D71CE467D297}" type="datetime'Non''-R''e''''''s''i'' ''''G''S''''''H''''''P'''''''''''''''''">
              <a:rPr lang="en-US" altLang="en-US" sz="1050" kern="0" smtClean="0">
                <a:effectLst/>
                <a:ea typeface="ＭＳ Ｐゴシック" panose="020B0600070205080204" pitchFamily="34" charset="-128"/>
              </a:rPr>
              <a:pPr marL="0" indent="0">
                <a:spcBef>
                  <a:spcPct val="0"/>
                </a:spcBef>
                <a:buNone/>
              </a:pPr>
              <a:t>Non-Resi GSHP</a:t>
            </a:fld>
            <a:endParaRPr lang="en-US" sz="1050" kern="0">
              <a:ea typeface="ＭＳ Ｐゴシック" panose="020B0600070205080204" pitchFamily="34" charset="-128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C105F80-39E9-112D-30D8-B59BA5632779}"/>
              </a:ext>
            </a:extLst>
          </p:cNvPr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596900" y="2873375"/>
            <a:ext cx="6826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48BC6FA-7DD2-4EBB-A923-B3AC6FEF92F3}" type="datetime'''''''Res''''''''i'' ''''''''''G''''''SHP'''''''''''''''''''">
              <a:rPr lang="en-US" altLang="en-US" sz="1050" kern="0" smtClean="0">
                <a:effectLst/>
                <a:ea typeface="ＭＳ Ｐゴシック" panose="020B0600070205080204" pitchFamily="34" charset="-128"/>
              </a:rPr>
              <a:pPr marL="0" indent="0">
                <a:spcBef>
                  <a:spcPct val="0"/>
                </a:spcBef>
                <a:buNone/>
              </a:pPr>
              <a:t>Resi GSHP</a:t>
            </a:fld>
            <a:endParaRPr lang="en-US" sz="1050" kern="0">
              <a:ea typeface="ＭＳ Ｐゴシック" panose="020B0600070205080204" pitchFamily="34" charset="-128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1FDDF6E9-5FDA-7760-A5E2-FA1C5BB25921}"/>
              </a:ext>
            </a:extLst>
          </p:cNvPr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96900" y="3084513"/>
            <a:ext cx="9588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AC9EB68-0D17-430B-9476-9075284B4542}" type="datetime'''''''N''''o''n''''-''''''''''R''es''''''''i'' AS''''''H''''P'">
              <a:rPr lang="en-US" altLang="en-US" sz="1050" kern="0" smtClean="0">
                <a:effectLst/>
                <a:ea typeface="ＭＳ Ｐゴシック" panose="020B0600070205080204" pitchFamily="34" charset="-128"/>
              </a:rPr>
              <a:pPr marL="0" indent="0">
                <a:spcBef>
                  <a:spcPct val="0"/>
                </a:spcBef>
                <a:buNone/>
              </a:pPr>
              <a:t>Non-Resi ASHP</a:t>
            </a:fld>
            <a:endParaRPr lang="en-US" sz="1050" kern="0">
              <a:ea typeface="ＭＳ Ｐゴシック" panose="020B0600070205080204" pitchFamily="34" charset="-128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75C50C26-7297-451B-9575-877141367D1C}"/>
              </a:ext>
            </a:extLst>
          </p:cNvPr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596900" y="3295650"/>
            <a:ext cx="6683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8704A1E-FB80-4E97-B848-759D08F188D6}" type="datetime'R''''''''e''''''''si ''''A''''''''''SHP'''''''''''''''">
              <a:rPr lang="en-US" altLang="en-US" sz="1050" kern="0" smtClean="0">
                <a:effectLst/>
                <a:ea typeface="ＭＳ Ｐゴシック" panose="020B0600070205080204" pitchFamily="34" charset="-128"/>
              </a:rPr>
              <a:pPr marL="0" indent="0">
                <a:spcBef>
                  <a:spcPct val="0"/>
                </a:spcBef>
                <a:buNone/>
              </a:pPr>
              <a:t>Resi ASHP</a:t>
            </a:fld>
            <a:endParaRPr lang="en-US" sz="1050" ker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5BF1292-6830-D5FA-0D5B-9B24CA24C695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01425971"/>
              </p:ext>
            </p:extLst>
          </p:nvPr>
        </p:nvGraphicFramePr>
        <p:xfrm>
          <a:off x="6799263" y="1746250"/>
          <a:ext cx="4803775" cy="424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210" name="Rectangle 209">
            <a:extLst>
              <a:ext uri="{FF2B5EF4-FFF2-40B4-BE49-F238E27FC236}">
                <a16:creationId xmlns:a16="http://schemas.microsoft.com/office/drawing/2014/main" id="{A54FF414-3AEF-E8EF-C0AA-3E0AE745158B}"/>
              </a:ext>
            </a:extLst>
          </p:cNvPr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7046913" y="59721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4E194B5-B1EC-4706-A9C8-6ACC4213DF58}" type="datetime'''''''''''''''''''''Nov''''''''''''e''m''''''''b''e''''r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November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F13CDC-1056-06BA-724B-39858AEDF237}"/>
              </a:ext>
            </a:extLst>
          </p:cNvPr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8207375" y="5972175"/>
            <a:ext cx="830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CA41A6D-D6E0-4DF3-9BCB-8DB926B48A31}" type="datetime'''D''e''''''''c''''''em''b''''''''e''''''''''''''r''''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December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A6254F-319B-9B4C-E656-6125B28EAECB}"/>
              </a:ext>
            </a:extLst>
          </p:cNvPr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9459913" y="5972175"/>
            <a:ext cx="642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CBE63DF-66E6-452A-BB40-582AA79B8567}" type="datetime'''J''an''''''u''''''''''''''a''''''''''''r''''''y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January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83308B-789E-E9C7-76D9-D8675E8AD4B6}"/>
              </a:ext>
            </a:extLst>
          </p:cNvPr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10580688" y="5972175"/>
            <a:ext cx="720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64274FF-6EEA-43DA-B68B-EA51BE8065E4}" type="datetime'''''F''''''e''''''''''''''br''''''u''''''ar''''y'''''''''''">
              <a:rPr lang="en-US" altLang="en-US" sz="1400" kern="0" smtClean="0"/>
              <a:pPr marL="0" indent="0" algn="ctr">
                <a:spcBef>
                  <a:spcPct val="0"/>
                </a:spcBef>
                <a:buNone/>
              </a:pPr>
              <a:t>February</a:t>
            </a:fld>
            <a:endParaRPr lang="en-US" sz="1400" kern="0">
              <a:ea typeface="ＭＳ Ｐゴシック" panose="020B0600070205080204" pitchFamily="34" charset="-128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E1F0EA10-14E8-A4AD-6DEA-A332B1216742}"/>
              </a:ext>
            </a:extLst>
          </p:cNvPr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gray">
          <a:xfrm>
            <a:off x="7140575" y="159067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anchor="b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8DC5E29D-9A77-4867-9F8C-27A67DD56296}" type="datetime'''''''''''''''''''''''$''''11.6''''''''''''''M'''''">
              <a:rPr lang="en-US" altLang="en-US" sz="1400" kern="0" smtClean="0"/>
              <a:pPr marL="0" lvl="0" indent="0" algn="ctr">
                <a:spcBef>
                  <a:spcPct val="0"/>
                </a:spcBef>
                <a:buNone/>
              </a:pPr>
              <a:t>$11.6M</a:t>
            </a:fld>
            <a:endParaRPr lang="en-US" sz="1400" kern="0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D64888E-F2E2-4848-72B8-9CB003411F39}"/>
              </a:ext>
            </a:extLst>
          </p:cNvPr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gray">
          <a:xfrm>
            <a:off x="8301038" y="206057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anchor="b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56F0BB5F-8060-4474-BB1C-DE0187542478}" type="datetime'''$''''''''''''1''''''''''''''0.''''''''''3M'''">
              <a:rPr lang="en-US" altLang="en-US" sz="1400" kern="0" smtClean="0"/>
              <a:pPr marL="0" lvl="0" indent="0" algn="ctr">
                <a:spcBef>
                  <a:spcPct val="0"/>
                </a:spcBef>
                <a:buNone/>
              </a:pPr>
              <a:t>$10.3M</a:t>
            </a:fld>
            <a:endParaRPr lang="en-US" sz="1400" kern="0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290F200-D4B2-AA20-49F5-250EA908F8CC}"/>
              </a:ext>
            </a:extLst>
          </p:cNvPr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gray">
          <a:xfrm>
            <a:off x="9459913" y="181927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anchor="b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6A2B4467-336A-4516-9065-6F8BF4536F63}" type="datetime'''''''''''''''''$''''1''''''''''''''''''''1''''.0''M'">
              <a:rPr lang="en-US" altLang="en-US" sz="1400" kern="0" smtClean="0"/>
              <a:pPr marL="0" lvl="0" indent="0" algn="ctr">
                <a:spcBef>
                  <a:spcPct val="0"/>
                </a:spcBef>
                <a:buNone/>
              </a:pPr>
              <a:t>$11.0M</a:t>
            </a:fld>
            <a:endParaRPr lang="en-US" sz="1400" kern="0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EB6A7543-76A2-6FDC-2FDE-C30AE6CC3AE5}"/>
              </a:ext>
            </a:extLst>
          </p:cNvPr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gray">
          <a:xfrm>
            <a:off x="10669588" y="2397125"/>
            <a:ext cx="542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anchor="b" anchorCtr="0" compatLnSpc="1">
            <a:prstTxWarp prst="textNoShape">
              <a:avLst/>
            </a:prstTxWarp>
            <a:noAutofit/>
          </a:bodyPr>
          <a:lstStyle>
            <a:lvl1pPr marL="304312" indent="-304312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790EC"/>
              </a:buClr>
              <a:buSzPct val="125000"/>
              <a:buFont typeface="Times" pitchFamily="-110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834746" indent="-37827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30000"/>
              <a:buFont typeface="Times" pitchFamily="-110" charset="0"/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217249" indent="-23034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80058" indent="-31065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SzPct val="110000"/>
              <a:buFont typeface="Times" pitchFamily="-110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1996" indent="-21978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660620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269245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877869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486494" indent="-2197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58E6389E-9CAC-427F-8C22-4ADCF8B3812C}" type="datetime'''''''''''$9''''''''''''''.''3''M'''''''''">
              <a:rPr lang="en-US" altLang="en-US" sz="1400" kern="0" smtClean="0"/>
              <a:pPr marL="0" lvl="0" indent="0" algn="ctr">
                <a:spcBef>
                  <a:spcPct val="0"/>
                </a:spcBef>
                <a:buNone/>
              </a:pPr>
              <a:t>$9.3M</a:t>
            </a:fld>
            <a:endParaRPr lang="en-US" sz="1400" kern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BEAB9B-FC01-C98A-A562-63D6E4B05C5D}"/>
              </a:ext>
            </a:extLst>
          </p:cNvPr>
          <p:cNvSpPr txBox="1"/>
          <p:nvPr/>
        </p:nvSpPr>
        <p:spPr>
          <a:xfrm>
            <a:off x="7125653" y="1017915"/>
            <a:ext cx="408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Incentives against the Continuity Funding Mechanism by Month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4944290-4D80-0282-7E7E-D7F4C693E4E3}"/>
              </a:ext>
            </a:extLst>
          </p:cNvPr>
          <p:cNvSpPr txBox="1"/>
          <p:nvPr/>
        </p:nvSpPr>
        <p:spPr>
          <a:xfrm>
            <a:off x="1563370" y="1023242"/>
            <a:ext cx="408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Application Intake</a:t>
            </a:r>
          </a:p>
        </p:txBody>
      </p:sp>
    </p:spTree>
    <p:extLst>
      <p:ext uri="{BB962C8B-B14F-4D97-AF65-F5344CB8AC3E}">
        <p14:creationId xmlns:p14="http://schemas.microsoft.com/office/powerpoint/2010/main" val="39844349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C764C4-627F-F707-925D-F111A80FB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C764C4-627F-F707-925D-F111A80FB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65C9F9-6BCB-B4B3-6D23-234E5C3F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1B4D-ECB7-CC80-EC89-21B01DF2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1" y="1371607"/>
            <a:ext cx="11278895" cy="4559293"/>
          </a:xfrm>
        </p:spPr>
        <p:txBody>
          <a:bodyPr/>
          <a:lstStyle/>
          <a:p>
            <a:pPr marL="457200" indent="-457200"/>
            <a:r>
              <a:rPr lang="en-US">
                <a:ea typeface="ＭＳ Ｐゴシック"/>
                <a:cs typeface="Arial"/>
              </a:rPr>
              <a:t>Contractor Spotlight</a:t>
            </a:r>
          </a:p>
          <a:p>
            <a:pPr marL="457200" indent="-457200"/>
            <a:r>
              <a:rPr lang="en-US">
                <a:ea typeface="ＭＳ Ｐゴシック"/>
                <a:cs typeface="Arial"/>
              </a:rPr>
              <a:t>Program Achievement &amp; Budget</a:t>
            </a:r>
          </a:p>
          <a:p>
            <a:pPr marL="457200" indent="-457200"/>
            <a:r>
              <a:rPr lang="en-US">
                <a:solidFill>
                  <a:srgbClr val="0070C0"/>
                </a:solidFill>
                <a:ea typeface="ＭＳ Ｐゴシック"/>
              </a:rPr>
              <a:t>Clean Heat Program Manual Updates</a:t>
            </a:r>
          </a:p>
          <a:p>
            <a:pPr marL="457200" indent="-457200"/>
            <a:r>
              <a:rPr lang="en-US">
                <a:ea typeface="ＭＳ Ｐゴシック"/>
              </a:rPr>
              <a:t>2024 Clean Heat Promotion Rates</a:t>
            </a:r>
          </a:p>
          <a:p>
            <a:pPr marL="457200" indent="-457200"/>
            <a:r>
              <a:rPr lang="en-US">
                <a:ea typeface="ＭＳ Ｐゴシック"/>
              </a:rPr>
              <a:t>Q2 Residential Allocations</a:t>
            </a:r>
          </a:p>
          <a:p>
            <a:pPr marL="457200" indent="-457200"/>
            <a:r>
              <a:rPr lang="en-US">
                <a:ea typeface="ＭＳ Ｐゴシック"/>
              </a:rPr>
              <a:t>Accessing Decommissioning Training Information</a:t>
            </a:r>
          </a:p>
          <a:p>
            <a:pPr marL="457200" indent="-457200"/>
            <a:r>
              <a:rPr lang="en-US">
                <a:ea typeface="ＭＳ Ｐゴシック"/>
              </a:rPr>
              <a:t>Electrification Load Serving Capacity Maps</a:t>
            </a:r>
          </a:p>
          <a:p>
            <a:pPr marL="457200" indent="-457200"/>
            <a:r>
              <a:rPr lang="en-US">
                <a:ea typeface="ＭＳ Ｐゴシック"/>
              </a:rPr>
              <a:t>Upcoming Webinars &amp; Training</a:t>
            </a:r>
          </a:p>
          <a:p>
            <a:pPr marL="457200" indent="-457200"/>
            <a:r>
              <a:rPr lang="en-US">
                <a:ea typeface="ＭＳ Ｐゴシック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681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3"/>
  <p:tag name="THINKCELLPRESENTATIONDONOTDELETE" val="&lt;?xml version=&quot;1.0&quot; encoding=&quot;UTF-16&quot; standalone=&quot;yes&quot;?&gt;&lt;root reqver=&quot;28224&quot;&gt;&lt;version val=&quot;3530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Y5XUxMDRXIRJk7xoJgb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Dok8DaQr1qB5om2chN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Q9KC8yD7mBaVtJavXhd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dNdVIxa4mMd.8mDQUu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_mSEHUaXd5rxv8vKF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KonK8pNl2MAUohCnTe9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15SGLEZXTsXAj4jgbX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qXgiRbaF727Xa5ldCv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DaD7DXz6nMbSbyDN0EJ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bdfD1lKpBDFIklF1i1Z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tM834LrD8B60nQlFAC4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xtoMjsNQQA1Ip38xk6X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tDSN6m5vd2U19WKJnB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omusr10bc8N.BLb9RI3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k9N9XxYSYUqwZLA3dm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1QsnKpVU_js7cZbaef2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aFJW0qbWAjU2L09wsvg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Up2EQHj8XHjTiaHKxw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KK5nrZFwlzF1SwexIQY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0ulDVdPTLPn81MB6nxA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c_1iuaPVjRHra2Qr4Z_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I5p.J4h5wJGP8AZXsCX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0e_k0PvV_hA30F71GB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CvZrRtWCzGYa3JVkzjd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0MP98iMTTie_WZvGb2v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.HD1zlPPEm.zOe4Ysnk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VJ9NfuAKwzSsbh6F91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sUpi6y7bA0JDnpYODwa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9xyCx70wsOtOballohI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izioYvXMcsAVYSlkGcS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iPcESuaek6r7szbZFU8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ZwpV90lJGNRBc6wrP_z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velwV3iiKmjl3inkm7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kz8uCSpQTrccpamJwA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formation Exchange template v3">
  <a:themeElements>
    <a:clrScheme name="Information Exch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2dc064-11ad-4610-a1b9-eb10b6eaeff9">
      <UserInfo>
        <DisplayName>Yonghabi, Fred T.</DisplayName>
        <AccountId>839</AccountId>
        <AccountType/>
      </UserInfo>
      <UserInfo>
        <DisplayName>Hyde, Toby</DisplayName>
        <AccountId>25</AccountId>
        <AccountType/>
      </UserInfo>
      <UserInfo>
        <DisplayName>Krupa, Daniel P.</DisplayName>
        <AccountId>24</AccountId>
        <AccountType/>
      </UserInfo>
      <UserInfo>
        <DisplayName>Colon, Pablo B.</DisplayName>
        <AccountId>711</AccountId>
        <AccountType/>
      </UserInfo>
      <UserInfo>
        <DisplayName>Gallo, Christopher V</DisplayName>
        <AccountId>841</AccountId>
        <AccountType/>
      </UserInfo>
      <UserInfo>
        <DisplayName>Saber-Khiabani, Tara C.</DisplayName>
        <AccountId>744</AccountId>
        <AccountType/>
      </UserInfo>
      <UserInfo>
        <DisplayName>Vantzis, Dimitris</DisplayName>
        <AccountId>93</AccountId>
        <AccountType/>
      </UserInfo>
      <UserInfo>
        <DisplayName>Sommerkamp, Jared</DisplayName>
        <AccountId>37</AccountId>
        <AccountType/>
      </UserInfo>
      <UserInfo>
        <DisplayName>Noori, Jacob A.</DisplayName>
        <AccountId>606</AccountId>
        <AccountType/>
      </UserInfo>
      <UserInfo>
        <DisplayName>Osenni, Kathryn J.</DisplayName>
        <AccountId>1046</AccountId>
        <AccountType/>
      </UserInfo>
    </SharedWithUsers>
    <lcf76f155ced4ddcb4097134ff3c332f xmlns="99c9d943-6169-454e-a99a-575722316854">
      <Terms xmlns="http://schemas.microsoft.com/office/infopath/2007/PartnerControls"/>
    </lcf76f155ced4ddcb4097134ff3c332f>
    <TaxCatchAll xmlns="342dc064-11ad-4610-a1b9-eb10b6eaef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BD032289C1D43AFDE832A866ACA50" ma:contentTypeVersion="16" ma:contentTypeDescription="Create a new document." ma:contentTypeScope="" ma:versionID="8aeeca9ae0cefe740d60696e3699e913">
  <xsd:schema xmlns:xsd="http://www.w3.org/2001/XMLSchema" xmlns:xs="http://www.w3.org/2001/XMLSchema" xmlns:p="http://schemas.microsoft.com/office/2006/metadata/properties" xmlns:ns2="99c9d943-6169-454e-a99a-575722316854" xmlns:ns3="342dc064-11ad-4610-a1b9-eb10b6eaeff9" targetNamespace="http://schemas.microsoft.com/office/2006/metadata/properties" ma:root="true" ma:fieldsID="e411b709af9a2252a3ae624761fb86a5" ns2:_="" ns3:_="">
    <xsd:import namespace="99c9d943-6169-454e-a99a-575722316854"/>
    <xsd:import namespace="342dc064-11ad-4610-a1b9-eb10b6eae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9d943-6169-454e-a99a-5757223168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286605c-d6c9-4ea2-b44b-324d009c1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dc064-11ad-4610-a1b9-eb10b6eae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ebe804f-ff1c-49f0-bb67-f988f5d2db10}" ma:internalName="TaxCatchAll" ma:showField="CatchAllData" ma:web="342dc064-11ad-4610-a1b9-eb10b6eae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D74E1-5E26-4920-BC22-9786E89565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6D90A8-7BE2-4BD3-A400-5AFFDE1106BE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342dc064-11ad-4610-a1b9-eb10b6eaeff9"/>
    <ds:schemaRef ds:uri="99c9d943-6169-454e-a99a-575722316854"/>
  </ds:schemaRefs>
</ds:datastoreItem>
</file>

<file path=customXml/itemProps3.xml><?xml version="1.0" encoding="utf-8"?>
<ds:datastoreItem xmlns:ds="http://schemas.openxmlformats.org/officeDocument/2006/customXml" ds:itemID="{124C8550-6C6A-4367-8AE3-00AF47EE22BD}">
  <ds:schemaRefs>
    <ds:schemaRef ds:uri="342dc064-11ad-4610-a1b9-eb10b6eaeff9"/>
    <ds:schemaRef ds:uri="99c9d943-6169-454e-a99a-5757223168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Information Exchange template v3.potx</Template>
  <TotalTime>179</TotalTime>
  <Words>2117</Words>
  <Application>Microsoft Office PowerPoint</Application>
  <PresentationFormat>Custom</PresentationFormat>
  <Paragraphs>441</Paragraphs>
  <Slides>37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Arial</vt:lpstr>
      <vt:lpstr>Arial Black</vt:lpstr>
      <vt:lpstr>Calibri</vt:lpstr>
      <vt:lpstr>Calibri Light</vt:lpstr>
      <vt:lpstr>Helvetica</vt:lpstr>
      <vt:lpstr>Open Sans</vt:lpstr>
      <vt:lpstr>Times</vt:lpstr>
      <vt:lpstr>Information Exchange template v3</vt:lpstr>
      <vt:lpstr>Office Theme</vt:lpstr>
      <vt:lpstr>think-cell Slide</vt:lpstr>
      <vt:lpstr>Con Edison Clean Heat March Webinar</vt:lpstr>
      <vt:lpstr>Agenda</vt:lpstr>
      <vt:lpstr>Agenda</vt:lpstr>
      <vt:lpstr>Congratulations Clean Heat Contractors of the Year</vt:lpstr>
      <vt:lpstr>Residential Contractor Spotlight</vt:lpstr>
      <vt:lpstr>Residential Contractor Spotlight</vt:lpstr>
      <vt:lpstr>Agenda</vt:lpstr>
      <vt:lpstr>Clean Heat Program Achievement &amp; Budget</vt:lpstr>
      <vt:lpstr>Agenda</vt:lpstr>
      <vt:lpstr>March 1, 2024, Program Manual Updates</vt:lpstr>
      <vt:lpstr>Multifamily March 1, 2024, Program Manual Changes</vt:lpstr>
      <vt:lpstr>Agenda</vt:lpstr>
      <vt:lpstr>2024 Promotion Residential ASHP Decommissioning Rates</vt:lpstr>
      <vt:lpstr>2024 Promotion incentive rates for Residential GSHP</vt:lpstr>
      <vt:lpstr>2024 Promotion Incentive Rates for non-residential GSHP</vt:lpstr>
      <vt:lpstr>2024 Promotion Incentive Rates for Multifamily</vt:lpstr>
      <vt:lpstr>2024 Promotion incentive rates for C&amp;I</vt:lpstr>
      <vt:lpstr>2024 Promotion rates for SMB prescriptive projects</vt:lpstr>
      <vt:lpstr>SMB: Increased Incentives in 2024 Promotion custom projects</vt:lpstr>
      <vt:lpstr>Agenda</vt:lpstr>
      <vt:lpstr>Residential Q2 2024 April – June Allocations</vt:lpstr>
      <vt:lpstr>Agenda</vt:lpstr>
      <vt:lpstr>Accessing Decommissioning Training Information</vt:lpstr>
      <vt:lpstr>Agenda</vt:lpstr>
      <vt:lpstr>Electrification Load Serving Capacity Maps </vt:lpstr>
      <vt:lpstr>Methodology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Upcoming webinars and trainings</vt:lpstr>
      <vt:lpstr>Agenda</vt:lpstr>
      <vt:lpstr>Q&amp;A</vt:lpstr>
      <vt:lpstr>PowerPoint Presentation</vt:lpstr>
    </vt:vector>
  </TitlesOfParts>
  <Company>Con Edison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Exchange</dc:title>
  <dc:creator>Parson, Lisa (Presentation Technologies)</dc:creator>
  <cp:lastModifiedBy>Colon, Pablo B.</cp:lastModifiedBy>
  <cp:revision>2</cp:revision>
  <dcterms:created xsi:type="dcterms:W3CDTF">2017-04-05T18:36:53Z</dcterms:created>
  <dcterms:modified xsi:type="dcterms:W3CDTF">2024-03-19T15:36:44Z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846E6ED3-593E-4F94-9374-97AB33198AE7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0x010100831BD032289C1D43AFDE832A866ACA50</vt:lpwstr>
  </property>
  <property fmtid="{D5CDD505-2E9C-101B-9397-08002B2CF9AE}" pid="5" name="MediaServiceImageTags">
    <vt:lpwstr/>
  </property>
  <property fmtid="{D5CDD505-2E9C-101B-9397-08002B2CF9AE}" pid="6" name="ClassificationContentMarkingFooterLocations">
    <vt:lpwstr>Information Exchange template v3:5</vt:lpwstr>
  </property>
  <property fmtid="{D5CDD505-2E9C-101B-9397-08002B2CF9AE}" pid="7" name="ClassificationContentMarkingFooterText">
    <vt:lpwstr>INTERNAL</vt:lpwstr>
  </property>
  <property fmtid="{D5CDD505-2E9C-101B-9397-08002B2CF9AE}" pid="8" name="MSIP_Label_90d9d511-a1f7-4d2c-8314-821736fca4b5_Enabled">
    <vt:lpwstr>true</vt:lpwstr>
  </property>
  <property fmtid="{D5CDD505-2E9C-101B-9397-08002B2CF9AE}" pid="9" name="MSIP_Label_90d9d511-a1f7-4d2c-8314-821736fca4b5_SetDate">
    <vt:lpwstr>2023-12-11T22:32:43Z</vt:lpwstr>
  </property>
  <property fmtid="{D5CDD505-2E9C-101B-9397-08002B2CF9AE}" pid="10" name="MSIP_Label_90d9d511-a1f7-4d2c-8314-821736fca4b5_Method">
    <vt:lpwstr>Privileged</vt:lpwstr>
  </property>
  <property fmtid="{D5CDD505-2E9C-101B-9397-08002B2CF9AE}" pid="11" name="MSIP_Label_90d9d511-a1f7-4d2c-8314-821736fca4b5_Name">
    <vt:lpwstr>Public (No Label)</vt:lpwstr>
  </property>
  <property fmtid="{D5CDD505-2E9C-101B-9397-08002B2CF9AE}" pid="12" name="MSIP_Label_90d9d511-a1f7-4d2c-8314-821736fca4b5_SiteId">
    <vt:lpwstr>e9aef9b7-25ca-4518-a881-33e546773136</vt:lpwstr>
  </property>
  <property fmtid="{D5CDD505-2E9C-101B-9397-08002B2CF9AE}" pid="13" name="MSIP_Label_90d9d511-a1f7-4d2c-8314-821736fca4b5_ActionId">
    <vt:lpwstr>bc9d164f-157a-4ee6-b899-d4528f07d36b</vt:lpwstr>
  </property>
  <property fmtid="{D5CDD505-2E9C-101B-9397-08002B2CF9AE}" pid="14" name="MSIP_Label_90d9d511-a1f7-4d2c-8314-821736fca4b5_ContentBits">
    <vt:lpwstr>0</vt:lpwstr>
  </property>
</Properties>
</file>